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97" r:id="rId5"/>
  </p:sldMasterIdLst>
  <p:notesMasterIdLst>
    <p:notesMasterId r:id="rId48"/>
  </p:notesMasterIdLst>
  <p:handoutMasterIdLst>
    <p:handoutMasterId r:id="rId49"/>
  </p:handoutMasterIdLst>
  <p:sldIdLst>
    <p:sldId id="295" r:id="rId6"/>
    <p:sldId id="298" r:id="rId7"/>
    <p:sldId id="300" r:id="rId8"/>
    <p:sldId id="302" r:id="rId9"/>
    <p:sldId id="304" r:id="rId10"/>
    <p:sldId id="790" r:id="rId11"/>
    <p:sldId id="306" r:id="rId12"/>
    <p:sldId id="307" r:id="rId13"/>
    <p:sldId id="659" r:id="rId14"/>
    <p:sldId id="308" r:id="rId15"/>
    <p:sldId id="311" r:id="rId16"/>
    <p:sldId id="316" r:id="rId17"/>
    <p:sldId id="791" r:id="rId18"/>
    <p:sldId id="313" r:id="rId19"/>
    <p:sldId id="315" r:id="rId20"/>
    <p:sldId id="939" r:id="rId21"/>
    <p:sldId id="793" r:id="rId22"/>
    <p:sldId id="792" r:id="rId23"/>
    <p:sldId id="320" r:id="rId24"/>
    <p:sldId id="938" r:id="rId25"/>
    <p:sldId id="794" r:id="rId26"/>
    <p:sldId id="323" r:id="rId27"/>
    <p:sldId id="324" r:id="rId28"/>
    <p:sldId id="326" r:id="rId29"/>
    <p:sldId id="328" r:id="rId30"/>
    <p:sldId id="329" r:id="rId31"/>
    <p:sldId id="331" r:id="rId32"/>
    <p:sldId id="333" r:id="rId33"/>
    <p:sldId id="332" r:id="rId34"/>
    <p:sldId id="335" r:id="rId35"/>
    <p:sldId id="336" r:id="rId36"/>
    <p:sldId id="337" r:id="rId37"/>
    <p:sldId id="339" r:id="rId38"/>
    <p:sldId id="892" r:id="rId39"/>
    <p:sldId id="930" r:id="rId40"/>
    <p:sldId id="931" r:id="rId41"/>
    <p:sldId id="933" r:id="rId42"/>
    <p:sldId id="934" r:id="rId43"/>
    <p:sldId id="935" r:id="rId44"/>
    <p:sldId id="936" r:id="rId45"/>
    <p:sldId id="937" r:id="rId46"/>
    <p:sldId id="932" r:id="rId47"/>
  </p:sldIdLst>
  <p:sldSz cx="9144000" cy="6858000" type="screen4x3"/>
  <p:notesSz cx="6934200" cy="92329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92" autoAdjust="0"/>
    <p:restoredTop sz="94893" autoAdjust="0"/>
  </p:normalViewPr>
  <p:slideViewPr>
    <p:cSldViewPr>
      <p:cViewPr varScale="1">
        <p:scale>
          <a:sx n="104" d="100"/>
          <a:sy n="104" d="100"/>
        </p:scale>
        <p:origin x="11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varScale="1">
        <p:scale>
          <a:sx n="79" d="100"/>
          <a:sy n="79" d="100"/>
        </p:scale>
        <p:origin x="-426" y="-7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12/15/2020</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12/15/2020</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31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2B9E1-0921-4A6C-B014-512E9FE56E2C}" type="slidenum">
              <a:rPr lang="en-US" smtClean="0"/>
              <a:pPr/>
              <a:t>1</a:t>
            </a:fld>
            <a:endParaRPr lang="en-US" dirty="0"/>
          </a:p>
        </p:txBody>
      </p:sp>
    </p:spTree>
    <p:extLst>
      <p:ext uri="{BB962C8B-B14F-4D97-AF65-F5344CB8AC3E}">
        <p14:creationId xmlns:p14="http://schemas.microsoft.com/office/powerpoint/2010/main" val="129459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a:latin typeface="Tahoma" pitchFamily="34" charset="0"/>
                <a:cs typeface="Tahoma" pitchFamily="34" charset="0"/>
              </a:rPr>
              <a:t>ASK:</a:t>
            </a:r>
            <a:r>
              <a:rPr lang="en-US" altLang="en-US">
                <a:latin typeface="Tahoma" pitchFamily="34" charset="0"/>
                <a:cs typeface="Tahoma" pitchFamily="34" charset="0"/>
              </a:rPr>
              <a:t> What are the safety considerations in fueling a boat</a:t>
            </a:r>
          </a:p>
          <a:p>
            <a:pPr eaLnBrk="1" hangingPunct="1"/>
            <a:r>
              <a:rPr lang="en-US" altLang="en-US">
                <a:latin typeface="Tahoma" pitchFamily="34" charset="0"/>
                <a:cs typeface="Tahoma" pitchFamily="34" charset="0"/>
              </a:rPr>
              <a:t>o</a:t>
            </a:r>
            <a:r>
              <a:rPr lang="en-US" altLang="en-US">
                <a:latin typeface="Courier New" pitchFamily="49" charset="0"/>
                <a:cs typeface="Times New Roman" pitchFamily="18" charset="0"/>
              </a:rPr>
              <a:t>       </a:t>
            </a:r>
            <a:r>
              <a:rPr lang="en-US" altLang="en-US">
                <a:latin typeface="Times New Roman" pitchFamily="18" charset="0"/>
                <a:cs typeface="Times New Roman" pitchFamily="18" charset="0"/>
              </a:rPr>
              <a:t> </a:t>
            </a:r>
            <a:r>
              <a:rPr lang="en-US" altLang="en-US">
                <a:latin typeface="Tahoma" pitchFamily="34" charset="0"/>
                <a:cs typeface="Tahoma" pitchFamily="34" charset="0"/>
              </a:rPr>
              <a:t>At the fuel dock?</a:t>
            </a:r>
            <a:endParaRPr lang="en-US" altLang="en-US">
              <a:cs typeface="Times New Roman" pitchFamily="18" charset="0"/>
            </a:endParaRPr>
          </a:p>
          <a:p>
            <a:pPr eaLnBrk="1" hangingPunct="1"/>
            <a:r>
              <a:rPr lang="en-US" altLang="en-US">
                <a:latin typeface="Tahoma" pitchFamily="34" charset="0"/>
                <a:cs typeface="Tahoma" pitchFamily="34" charset="0"/>
              </a:rPr>
              <a:t>o</a:t>
            </a:r>
            <a:r>
              <a:rPr lang="en-US" altLang="en-US">
                <a:latin typeface="Courier New" pitchFamily="49" charset="0"/>
                <a:cs typeface="Times New Roman" pitchFamily="18" charset="0"/>
              </a:rPr>
              <a:t>       </a:t>
            </a:r>
            <a:r>
              <a:rPr lang="en-US" altLang="en-US">
                <a:latin typeface="Times New Roman" pitchFamily="18" charset="0"/>
                <a:cs typeface="Times New Roman" pitchFamily="18" charset="0"/>
              </a:rPr>
              <a:t> </a:t>
            </a:r>
            <a:r>
              <a:rPr lang="en-US" altLang="en-US">
                <a:latin typeface="Tahoma" pitchFamily="34" charset="0"/>
                <a:cs typeface="Tahoma" pitchFamily="34" charset="0"/>
              </a:rPr>
              <a:t>At a gas station?</a:t>
            </a:r>
            <a:endParaRPr lang="en-US" altLang="en-US">
              <a:cs typeface="Times New Roman" pitchFamily="18" charset="0"/>
            </a:endParaRPr>
          </a:p>
          <a:p>
            <a:pPr eaLnBrk="1" hangingPunct="1"/>
            <a:r>
              <a:rPr lang="en-US" altLang="en-US">
                <a:latin typeface="Tahoma" pitchFamily="34" charset="0"/>
                <a:cs typeface="Tahoma" pitchFamily="34" charset="0"/>
              </a:rPr>
              <a:t>o</a:t>
            </a:r>
            <a:r>
              <a:rPr lang="en-US" altLang="en-US">
                <a:latin typeface="Courier New" pitchFamily="49" charset="0"/>
                <a:cs typeface="Times New Roman" pitchFamily="18" charset="0"/>
              </a:rPr>
              <a:t>       </a:t>
            </a:r>
            <a:r>
              <a:rPr lang="en-US" altLang="en-US">
                <a:latin typeface="Times New Roman" pitchFamily="18" charset="0"/>
                <a:cs typeface="Times New Roman" pitchFamily="18" charset="0"/>
              </a:rPr>
              <a:t> </a:t>
            </a:r>
            <a:r>
              <a:rPr lang="en-US" altLang="en-US">
                <a:latin typeface="Tahoma" pitchFamily="34" charset="0"/>
                <a:cs typeface="Tahoma" pitchFamily="34" charset="0"/>
              </a:rPr>
              <a:t>Using portable gas tanks?</a:t>
            </a:r>
          </a:p>
          <a:p>
            <a:pPr eaLnBrk="1" hangingPunct="1"/>
            <a:r>
              <a:rPr lang="en-US" altLang="en-US">
                <a:latin typeface="Tahoma" pitchFamily="34" charset="0"/>
                <a:cs typeface="Tahoma" pitchFamily="34" charset="0"/>
              </a:rPr>
              <a:t>Be sure to close windows, ports, and doors to keep fuel vapors from settling inside</a:t>
            </a:r>
            <a:r>
              <a:rPr lang="en-US" altLang="en-US" baseline="0">
                <a:latin typeface="Tahoma" pitchFamily="34" charset="0"/>
                <a:cs typeface="Tahoma" pitchFamily="34" charset="0"/>
              </a:rPr>
              <a:t> the vessel.  Vapors are heavier than air and will settle in the bilges.</a:t>
            </a:r>
            <a:endParaRPr lang="en-US" altLang="en-US">
              <a:cs typeface="Times New Roman" pitchFamily="18" charset="0"/>
            </a:endParaRPr>
          </a:p>
          <a:p>
            <a:endParaRPr lang="en-US"/>
          </a:p>
        </p:txBody>
      </p:sp>
      <p:sp>
        <p:nvSpPr>
          <p:cNvPr id="340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D26EAE-9DBD-4E65-A2FE-E8B02566480A}" type="slidenum">
              <a:rPr lang="en-US" smtClean="0"/>
              <a:pPr/>
              <a:t>10</a:t>
            </a:fld>
            <a:endParaRPr lang="en-US"/>
          </a:p>
        </p:txBody>
      </p:sp>
    </p:spTree>
    <p:extLst>
      <p:ext uri="{BB962C8B-B14F-4D97-AF65-F5344CB8AC3E}">
        <p14:creationId xmlns:p14="http://schemas.microsoft.com/office/powerpoint/2010/main" val="294309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a:latin typeface="Tahoma" pitchFamily="34" charset="0"/>
                <a:cs typeface="Tahoma" pitchFamily="34" charset="0"/>
              </a:rPr>
              <a:t>ASK:</a:t>
            </a:r>
            <a:r>
              <a:rPr lang="en-US" altLang="en-US">
                <a:latin typeface="Tahoma" pitchFamily="34" charset="0"/>
                <a:cs typeface="Tahoma" pitchFamily="34" charset="0"/>
              </a:rPr>
              <a:t> What are the safety considerations in fueling a boat</a:t>
            </a:r>
          </a:p>
          <a:p>
            <a:pPr eaLnBrk="1" hangingPunct="1"/>
            <a:r>
              <a:rPr lang="en-US" altLang="en-US">
                <a:latin typeface="Tahoma" pitchFamily="34" charset="0"/>
                <a:cs typeface="Tahoma" pitchFamily="34" charset="0"/>
              </a:rPr>
              <a:t>o</a:t>
            </a:r>
            <a:r>
              <a:rPr lang="en-US" altLang="en-US">
                <a:latin typeface="Courier New" pitchFamily="49" charset="0"/>
                <a:cs typeface="Times New Roman" pitchFamily="18" charset="0"/>
              </a:rPr>
              <a:t>       </a:t>
            </a:r>
            <a:r>
              <a:rPr lang="en-US" altLang="en-US">
                <a:latin typeface="Times New Roman" pitchFamily="18" charset="0"/>
                <a:cs typeface="Times New Roman" pitchFamily="18" charset="0"/>
              </a:rPr>
              <a:t> </a:t>
            </a:r>
            <a:r>
              <a:rPr lang="en-US" altLang="en-US">
                <a:latin typeface="Tahoma" pitchFamily="34" charset="0"/>
                <a:cs typeface="Tahoma" pitchFamily="34" charset="0"/>
              </a:rPr>
              <a:t>At the fuel dock?</a:t>
            </a:r>
            <a:endParaRPr lang="en-US" altLang="en-US">
              <a:cs typeface="Times New Roman" pitchFamily="18" charset="0"/>
            </a:endParaRPr>
          </a:p>
          <a:p>
            <a:pPr eaLnBrk="1" hangingPunct="1"/>
            <a:r>
              <a:rPr lang="en-US" altLang="en-US">
                <a:latin typeface="Tahoma" pitchFamily="34" charset="0"/>
                <a:cs typeface="Tahoma" pitchFamily="34" charset="0"/>
              </a:rPr>
              <a:t>o</a:t>
            </a:r>
            <a:r>
              <a:rPr lang="en-US" altLang="en-US">
                <a:latin typeface="Courier New" pitchFamily="49" charset="0"/>
                <a:cs typeface="Times New Roman" pitchFamily="18" charset="0"/>
              </a:rPr>
              <a:t>       </a:t>
            </a:r>
            <a:r>
              <a:rPr lang="en-US" altLang="en-US">
                <a:latin typeface="Times New Roman" pitchFamily="18" charset="0"/>
                <a:cs typeface="Times New Roman" pitchFamily="18" charset="0"/>
              </a:rPr>
              <a:t> </a:t>
            </a:r>
            <a:r>
              <a:rPr lang="en-US" altLang="en-US">
                <a:latin typeface="Tahoma" pitchFamily="34" charset="0"/>
                <a:cs typeface="Tahoma" pitchFamily="34" charset="0"/>
              </a:rPr>
              <a:t>At a gas station?</a:t>
            </a:r>
            <a:endParaRPr lang="en-US" altLang="en-US">
              <a:cs typeface="Times New Roman" pitchFamily="18" charset="0"/>
            </a:endParaRPr>
          </a:p>
          <a:p>
            <a:pPr eaLnBrk="1" hangingPunct="1"/>
            <a:r>
              <a:rPr lang="en-US" altLang="en-US">
                <a:latin typeface="Tahoma" pitchFamily="34" charset="0"/>
                <a:cs typeface="Tahoma" pitchFamily="34" charset="0"/>
              </a:rPr>
              <a:t>o</a:t>
            </a:r>
            <a:r>
              <a:rPr lang="en-US" altLang="en-US">
                <a:latin typeface="Courier New" pitchFamily="49" charset="0"/>
                <a:cs typeface="Times New Roman" pitchFamily="18" charset="0"/>
              </a:rPr>
              <a:t>       </a:t>
            </a:r>
            <a:r>
              <a:rPr lang="en-US" altLang="en-US">
                <a:latin typeface="Times New Roman" pitchFamily="18" charset="0"/>
                <a:cs typeface="Times New Roman" pitchFamily="18" charset="0"/>
              </a:rPr>
              <a:t> </a:t>
            </a:r>
            <a:r>
              <a:rPr lang="en-US" altLang="en-US">
                <a:latin typeface="Tahoma" pitchFamily="34" charset="0"/>
                <a:cs typeface="Tahoma" pitchFamily="34" charset="0"/>
              </a:rPr>
              <a:t>Using portable gas tanks?</a:t>
            </a:r>
            <a:endParaRPr lang="en-US" altLang="en-US">
              <a:cs typeface="Times New Roman" pitchFamily="18" charset="0"/>
            </a:endParaRPr>
          </a:p>
          <a:p>
            <a:endParaRPr lang="en-US"/>
          </a:p>
        </p:txBody>
      </p:sp>
      <p:sp>
        <p:nvSpPr>
          <p:cNvPr id="342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15D63E-C345-45DF-9E8B-D211CE9AE768}" type="slidenum">
              <a:rPr lang="en-US" smtClean="0"/>
              <a:pPr/>
              <a:t>11</a:t>
            </a:fld>
            <a:endParaRPr lang="en-US"/>
          </a:p>
        </p:txBody>
      </p:sp>
    </p:spTree>
    <p:extLst>
      <p:ext uri="{BB962C8B-B14F-4D97-AF65-F5344CB8AC3E}">
        <p14:creationId xmlns:p14="http://schemas.microsoft.com/office/powerpoint/2010/main" val="190395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After</a:t>
            </a:r>
            <a:r>
              <a:rPr lang="en-US" baseline="0"/>
              <a:t> fueling be sore to OPEN windows, ports, and doors in order to air out the boat from any fuel vapors that made it inside, especially in the bilge.  If you have a blower, run the blower for at least 4 minutes.</a:t>
            </a:r>
            <a:endParaRPr lang="en-US"/>
          </a:p>
        </p:txBody>
      </p:sp>
      <p:sp>
        <p:nvSpPr>
          <p:cNvPr id="343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6A0F0-DBD6-498E-9993-70C9C346A76D}" type="slidenum">
              <a:rPr lang="en-US" smtClean="0"/>
              <a:pPr/>
              <a:t>12</a:t>
            </a:fld>
            <a:endParaRPr lang="en-US"/>
          </a:p>
        </p:txBody>
      </p:sp>
    </p:spTree>
    <p:extLst>
      <p:ext uri="{BB962C8B-B14F-4D97-AF65-F5344CB8AC3E}">
        <p14:creationId xmlns:p14="http://schemas.microsoft.com/office/powerpoint/2010/main" val="125516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a:t>
            </a:r>
            <a:r>
              <a:rPr lang="en-US" baseline="0"/>
              <a:t> the one-third rule.  Boaters always need to calculate their fuel use.  Use one-third of your fuel to get to where you’re going and one-third to get back.  Save one-third for emergencies.  Changes in tides and winds can mean using more fuel than anticipated.</a:t>
            </a:r>
            <a:endParaRPr lang="en-US"/>
          </a:p>
        </p:txBody>
      </p:sp>
      <p:sp>
        <p:nvSpPr>
          <p:cNvPr id="344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34EE7-184D-4F7F-B51B-970E86F6A8B7}" type="slidenum">
              <a:rPr lang="en-US" smtClean="0"/>
              <a:pPr/>
              <a:t>13</a:t>
            </a:fld>
            <a:endParaRPr lang="en-US"/>
          </a:p>
        </p:txBody>
      </p:sp>
    </p:spTree>
    <p:extLst>
      <p:ext uri="{BB962C8B-B14F-4D97-AF65-F5344CB8AC3E}">
        <p14:creationId xmlns:p14="http://schemas.microsoft.com/office/powerpoint/2010/main" val="116438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Always be sure to use your nose</a:t>
            </a:r>
            <a:r>
              <a:rPr lang="en-US" baseline="0"/>
              <a:t> and sniff for fuel vapor.  It is important to check carefully as your fuel tank is under your seat.  </a:t>
            </a:r>
            <a:endParaRPr lang="en-US"/>
          </a:p>
        </p:txBody>
      </p:sp>
      <p:sp>
        <p:nvSpPr>
          <p:cNvPr id="345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495358-CA21-4B9C-A9F0-27BD053F41E8}" type="slidenum">
              <a:rPr lang="en-US" smtClean="0"/>
              <a:pPr/>
              <a:t>14</a:t>
            </a:fld>
            <a:endParaRPr lang="en-US"/>
          </a:p>
        </p:txBody>
      </p:sp>
    </p:spTree>
    <p:extLst>
      <p:ext uri="{BB962C8B-B14F-4D97-AF65-F5344CB8AC3E}">
        <p14:creationId xmlns:p14="http://schemas.microsoft.com/office/powerpoint/2010/main" val="236399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 PWC should always be aware of the one-third rule as well as any</a:t>
            </a:r>
            <a:r>
              <a:rPr lang="en-US" baseline="0"/>
              <a:t> vessel.</a:t>
            </a:r>
            <a:endParaRPr lang="en-US"/>
          </a:p>
        </p:txBody>
      </p:sp>
      <p:sp>
        <p:nvSpPr>
          <p:cNvPr id="346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83773-1B13-4878-AC84-DE4811993113}" type="slidenum">
              <a:rPr lang="en-US" smtClean="0"/>
              <a:pPr/>
              <a:t>15</a:t>
            </a:fld>
            <a:endParaRPr lang="en-US"/>
          </a:p>
        </p:txBody>
      </p:sp>
    </p:spTree>
    <p:extLst>
      <p:ext uri="{BB962C8B-B14F-4D97-AF65-F5344CB8AC3E}">
        <p14:creationId xmlns:p14="http://schemas.microsoft.com/office/powerpoint/2010/main" val="389355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Make sure the class discusses vessel weight, vehicle towing capacity.</a:t>
            </a:r>
          </a:p>
          <a:p>
            <a:pPr eaLnBrk="1" hangingPunct="1"/>
            <a:r>
              <a:rPr lang="en-US" altLang="en-US"/>
              <a:t>Make sure to discuss that the trailer needs to be able to carry the weight of the boat as well as the engine(s), fuel and gear.  Tongue</a:t>
            </a:r>
            <a:r>
              <a:rPr lang="en-US" altLang="en-US" baseline="0"/>
              <a:t> weight on the trailer should be 10%.</a:t>
            </a:r>
            <a:endParaRPr lang="en-US" altLang="en-US"/>
          </a:p>
          <a:p>
            <a:endParaRPr lang="en-US"/>
          </a:p>
        </p:txBody>
      </p:sp>
      <p:sp>
        <p:nvSpPr>
          <p:cNvPr id="348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DF19E-82F2-4F35-A638-C95884DBDFDD}" type="slidenum">
              <a:rPr lang="en-US" smtClean="0"/>
              <a:pPr/>
              <a:t>17</a:t>
            </a:fld>
            <a:endParaRPr lang="en-US"/>
          </a:p>
        </p:txBody>
      </p:sp>
    </p:spTree>
    <p:extLst>
      <p:ext uri="{BB962C8B-B14F-4D97-AF65-F5344CB8AC3E}">
        <p14:creationId xmlns:p14="http://schemas.microsoft.com/office/powerpoint/2010/main" val="90227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Discuss the choice the class should make on this slide and why.</a:t>
            </a:r>
          </a:p>
        </p:txBody>
      </p:sp>
      <p:sp>
        <p:nvSpPr>
          <p:cNvPr id="349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7315D3-285E-44D5-8601-02D7EC8B3623}" type="slidenum">
              <a:rPr lang="en-US" smtClean="0"/>
              <a:pPr/>
              <a:t>18</a:t>
            </a:fld>
            <a:endParaRPr lang="en-US"/>
          </a:p>
        </p:txBody>
      </p:sp>
    </p:spTree>
    <p:extLst>
      <p:ext uri="{BB962C8B-B14F-4D97-AF65-F5344CB8AC3E}">
        <p14:creationId xmlns:p14="http://schemas.microsoft.com/office/powerpoint/2010/main" val="421704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Ball and Tongue must match.  Tongue</a:t>
            </a:r>
            <a:r>
              <a:rPr lang="en-US" baseline="0"/>
              <a:t> weight should be 10%.  In most states chains must be crossed for added safety to keep the tongue from dragging in cade the hitch uncouples.</a:t>
            </a:r>
            <a:endParaRPr lang="en-US"/>
          </a:p>
        </p:txBody>
      </p:sp>
      <p:sp>
        <p:nvSpPr>
          <p:cNvPr id="351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B87F8-6948-4115-BA05-6D72CDC68748}" type="slidenum">
              <a:rPr lang="en-US" smtClean="0"/>
              <a:pPr/>
              <a:t>19</a:t>
            </a:fld>
            <a:endParaRPr lang="en-US"/>
          </a:p>
        </p:txBody>
      </p:sp>
    </p:spTree>
    <p:extLst>
      <p:ext uri="{BB962C8B-B14F-4D97-AF65-F5344CB8AC3E}">
        <p14:creationId xmlns:p14="http://schemas.microsoft.com/office/powerpoint/2010/main" val="1439515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Ball and Tongue must match.  Tongue</a:t>
            </a:r>
            <a:r>
              <a:rPr lang="en-US" baseline="0"/>
              <a:t> weight should be 10%.  In most states chains must be crossed for added safety to keep the tongue from dragging in cade the hitch uncouples.</a:t>
            </a:r>
            <a:endParaRPr lang="en-US"/>
          </a:p>
        </p:txBody>
      </p:sp>
      <p:sp>
        <p:nvSpPr>
          <p:cNvPr id="351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B87F8-6948-4115-BA05-6D72CDC68748}" type="slidenum">
              <a:rPr lang="en-US" smtClean="0"/>
              <a:pPr/>
              <a:t>20</a:t>
            </a:fld>
            <a:endParaRPr lang="en-US"/>
          </a:p>
        </p:txBody>
      </p:sp>
    </p:spTree>
    <p:extLst>
      <p:ext uri="{BB962C8B-B14F-4D97-AF65-F5344CB8AC3E}">
        <p14:creationId xmlns:p14="http://schemas.microsoft.com/office/powerpoint/2010/main" val="879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2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6ABEE1-2DF1-4EAE-90CD-49CE8E3CF87B}" type="slidenum">
              <a:rPr lang="en-US" smtClean="0"/>
              <a:pPr/>
              <a:t>2</a:t>
            </a:fld>
            <a:endParaRPr lang="en-US"/>
          </a:p>
        </p:txBody>
      </p:sp>
    </p:spTree>
    <p:extLst>
      <p:ext uri="{BB962C8B-B14F-4D97-AF65-F5344CB8AC3E}">
        <p14:creationId xmlns:p14="http://schemas.microsoft.com/office/powerpoint/2010/main" val="375783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2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35985-9A69-4B4A-9EE7-930231063A1E}" type="slidenum">
              <a:rPr lang="en-US" smtClean="0"/>
              <a:pPr/>
              <a:t>21</a:t>
            </a:fld>
            <a:endParaRPr lang="en-US"/>
          </a:p>
        </p:txBody>
      </p:sp>
    </p:spTree>
    <p:extLst>
      <p:ext uri="{BB962C8B-B14F-4D97-AF65-F5344CB8AC3E}">
        <p14:creationId xmlns:p14="http://schemas.microsoft.com/office/powerpoint/2010/main" val="240179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Responses should include:</a:t>
            </a:r>
          </a:p>
          <a:p>
            <a:pPr eaLnBrk="1" hangingPunct="1">
              <a:buFontTx/>
              <a:buChar char="•"/>
            </a:pPr>
            <a:r>
              <a:rPr lang="en-US" altLang="en-US"/>
              <a:t> Secure loose gear</a:t>
            </a:r>
          </a:p>
          <a:p>
            <a:pPr eaLnBrk="1" hangingPunct="1">
              <a:buFontTx/>
              <a:buChar char="•"/>
            </a:pPr>
            <a:r>
              <a:rPr lang="en-US" altLang="en-US"/>
              <a:t> Tie down the boat</a:t>
            </a:r>
          </a:p>
          <a:p>
            <a:pPr eaLnBrk="1" hangingPunct="1">
              <a:buFontTx/>
              <a:buChar char="•"/>
            </a:pPr>
            <a:r>
              <a:rPr lang="en-US" altLang="en-US"/>
              <a:t> Tilt and secure the engine</a:t>
            </a:r>
          </a:p>
          <a:p>
            <a:pPr eaLnBrk="1" hangingPunct="1">
              <a:buFontTx/>
              <a:buChar char="•"/>
            </a:pPr>
            <a:r>
              <a:rPr lang="en-US" altLang="en-US"/>
              <a:t> Inspect the hitch and safety chain</a:t>
            </a:r>
          </a:p>
          <a:p>
            <a:pPr eaLnBrk="1" hangingPunct="1">
              <a:buFontTx/>
              <a:buChar char="•"/>
            </a:pPr>
            <a:r>
              <a:rPr lang="en-US" altLang="en-US"/>
              <a:t> Trailer brakes</a:t>
            </a:r>
          </a:p>
          <a:p>
            <a:pPr eaLnBrk="1" hangingPunct="1">
              <a:buFontTx/>
              <a:buChar char="•"/>
            </a:pPr>
            <a:r>
              <a:rPr lang="en-US" altLang="en-US"/>
              <a:t> Lights</a:t>
            </a:r>
          </a:p>
          <a:p>
            <a:pPr eaLnBrk="1" hangingPunct="1">
              <a:buFontTx/>
              <a:buChar char="•"/>
            </a:pPr>
            <a:r>
              <a:rPr lang="en-US" altLang="en-US"/>
              <a:t> Bearings</a:t>
            </a:r>
          </a:p>
          <a:p>
            <a:pPr eaLnBrk="1" hangingPunct="1">
              <a:buFontTx/>
              <a:buChar char="•"/>
            </a:pPr>
            <a:r>
              <a:rPr lang="en-US" altLang="en-US"/>
              <a:t> Tire pressure</a:t>
            </a:r>
          </a:p>
          <a:p>
            <a:endParaRPr lang="en-US"/>
          </a:p>
        </p:txBody>
      </p:sp>
      <p:sp>
        <p:nvSpPr>
          <p:cNvPr id="353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048507-69F7-4C11-BE2F-F3F76474CDAF}" type="slidenum">
              <a:rPr lang="en-US" smtClean="0"/>
              <a:pPr/>
              <a:t>22</a:t>
            </a:fld>
            <a:endParaRPr lang="en-US"/>
          </a:p>
        </p:txBody>
      </p:sp>
    </p:spTree>
    <p:extLst>
      <p:ext uri="{BB962C8B-B14F-4D97-AF65-F5344CB8AC3E}">
        <p14:creationId xmlns:p14="http://schemas.microsoft.com/office/powerpoint/2010/main" val="2905330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Discuss the safety importance of these bullet points</a:t>
            </a:r>
            <a:endParaRPr lang="en-US"/>
          </a:p>
        </p:txBody>
      </p:sp>
      <p:sp>
        <p:nvSpPr>
          <p:cNvPr id="354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D0945C-461F-4194-A41F-6D9A9D6379B6}" type="slidenum">
              <a:rPr lang="en-US" smtClean="0"/>
              <a:pPr/>
              <a:t>23</a:t>
            </a:fld>
            <a:endParaRPr lang="en-US"/>
          </a:p>
        </p:txBody>
      </p:sp>
    </p:spTree>
    <p:extLst>
      <p:ext uri="{BB962C8B-B14F-4D97-AF65-F5344CB8AC3E}">
        <p14:creationId xmlns:p14="http://schemas.microsoft.com/office/powerpoint/2010/main" val="2581942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Discuss the safety importance of these bullet points</a:t>
            </a:r>
            <a:endParaRPr lang="en-US"/>
          </a:p>
        </p:txBody>
      </p:sp>
      <p:sp>
        <p:nvSpPr>
          <p:cNvPr id="355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6C065D-0E8C-420D-BFFD-C206FDA6ED65}" type="slidenum">
              <a:rPr lang="en-US" smtClean="0"/>
              <a:pPr/>
              <a:t>24</a:t>
            </a:fld>
            <a:endParaRPr lang="en-US"/>
          </a:p>
        </p:txBody>
      </p:sp>
    </p:spTree>
    <p:extLst>
      <p:ext uri="{BB962C8B-B14F-4D97-AF65-F5344CB8AC3E}">
        <p14:creationId xmlns:p14="http://schemas.microsoft.com/office/powerpoint/2010/main" val="204965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a:latin typeface="Tahoma" pitchFamily="34" charset="0"/>
                <a:cs typeface="Tahoma" pitchFamily="34" charset="0"/>
              </a:rPr>
              <a:t>Before</a:t>
            </a:r>
            <a:r>
              <a:rPr lang="en-US" altLang="en-US">
                <a:latin typeface="Tahoma" pitchFamily="34" charset="0"/>
                <a:cs typeface="Tahoma" pitchFamily="34" charset="0"/>
              </a:rPr>
              <a:t> the bullet points are activated,</a:t>
            </a:r>
          </a:p>
          <a:p>
            <a:pPr eaLnBrk="1" hangingPunct="1"/>
            <a:endParaRPr lang="en-US" altLang="en-US">
              <a:latin typeface="Tahoma" pitchFamily="34" charset="0"/>
              <a:cs typeface="Tahoma" pitchFamily="34" charset="0"/>
            </a:endParaRPr>
          </a:p>
          <a:p>
            <a:pPr eaLnBrk="1" hangingPunct="1"/>
            <a:r>
              <a:rPr lang="en-US" altLang="en-US" b="1">
                <a:latin typeface="Tahoma" pitchFamily="34" charset="0"/>
                <a:cs typeface="Tahoma" pitchFamily="34" charset="0"/>
              </a:rPr>
              <a:t>ASK:</a:t>
            </a:r>
            <a:r>
              <a:rPr lang="en-US" altLang="en-US">
                <a:latin typeface="Tahoma" pitchFamily="34" charset="0"/>
                <a:cs typeface="Tahoma" pitchFamily="34" charset="0"/>
              </a:rPr>
              <a:t> What steps would you go through before launching your boat from the trailer?</a:t>
            </a:r>
            <a:r>
              <a:rPr lang="en-US" altLang="en-US"/>
              <a:t> </a:t>
            </a:r>
          </a:p>
          <a:p>
            <a:endParaRPr lang="en-US"/>
          </a:p>
        </p:txBody>
      </p:sp>
      <p:sp>
        <p:nvSpPr>
          <p:cNvPr id="356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1AADE4-95CE-4C34-B41B-04C8562C6F76}" type="slidenum">
              <a:rPr lang="en-US" smtClean="0"/>
              <a:pPr/>
              <a:t>25</a:t>
            </a:fld>
            <a:endParaRPr lang="en-US"/>
          </a:p>
        </p:txBody>
      </p:sp>
    </p:spTree>
    <p:extLst>
      <p:ext uri="{BB962C8B-B14F-4D97-AF65-F5344CB8AC3E}">
        <p14:creationId xmlns:p14="http://schemas.microsoft.com/office/powerpoint/2010/main" val="22634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7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BDF12C-0C7B-4C78-B38C-0021614EA639}" type="slidenum">
              <a:rPr lang="en-US" smtClean="0"/>
              <a:pPr/>
              <a:t>26</a:t>
            </a:fld>
            <a:endParaRPr lang="en-US"/>
          </a:p>
        </p:txBody>
      </p:sp>
    </p:spTree>
    <p:extLst>
      <p:ext uri="{BB962C8B-B14F-4D97-AF65-F5344CB8AC3E}">
        <p14:creationId xmlns:p14="http://schemas.microsoft.com/office/powerpoint/2010/main" val="1498683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a:cs typeface="Times New Roman" pitchFamily="18" charset="0"/>
              </a:rPr>
              <a:t>Point out that there is a lot of tension on the winch straps and it’s wise to stay out of the direct line of them.</a:t>
            </a:r>
          </a:p>
          <a:p>
            <a:endParaRPr lang="en-US"/>
          </a:p>
        </p:txBody>
      </p:sp>
      <p:sp>
        <p:nvSpPr>
          <p:cNvPr id="358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CE1CB-884B-43DA-8CD7-85F93DF8A00B}" type="slidenum">
              <a:rPr lang="en-US" smtClean="0"/>
              <a:pPr/>
              <a:t>27</a:t>
            </a:fld>
            <a:endParaRPr lang="en-US"/>
          </a:p>
        </p:txBody>
      </p:sp>
    </p:spTree>
    <p:extLst>
      <p:ext uri="{BB962C8B-B14F-4D97-AF65-F5344CB8AC3E}">
        <p14:creationId xmlns:p14="http://schemas.microsoft.com/office/powerpoint/2010/main" val="2828471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9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EA203-B49B-4B4C-A48F-F7450BBF6C4A}" type="slidenum">
              <a:rPr lang="en-US" smtClean="0"/>
              <a:pPr/>
              <a:t>28</a:t>
            </a:fld>
            <a:endParaRPr lang="en-US"/>
          </a:p>
        </p:txBody>
      </p:sp>
    </p:spTree>
    <p:extLst>
      <p:ext uri="{BB962C8B-B14F-4D97-AF65-F5344CB8AC3E}">
        <p14:creationId xmlns:p14="http://schemas.microsoft.com/office/powerpoint/2010/main" val="37085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0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91D8D3-52D0-4909-99B9-A1406B32C88A}" type="slidenum">
              <a:rPr lang="en-US" smtClean="0"/>
              <a:pPr/>
              <a:t>29</a:t>
            </a:fld>
            <a:endParaRPr lang="en-US"/>
          </a:p>
        </p:txBody>
      </p:sp>
    </p:spTree>
    <p:extLst>
      <p:ext uri="{BB962C8B-B14F-4D97-AF65-F5344CB8AC3E}">
        <p14:creationId xmlns:p14="http://schemas.microsoft.com/office/powerpoint/2010/main" val="3577107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1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637747-1FA4-4952-AC21-35FB05503C89}" type="slidenum">
              <a:rPr lang="en-US" smtClean="0"/>
              <a:pPr/>
              <a:t>30</a:t>
            </a:fld>
            <a:endParaRPr lang="en-US"/>
          </a:p>
        </p:txBody>
      </p:sp>
    </p:spTree>
    <p:extLst>
      <p:ext uri="{BB962C8B-B14F-4D97-AF65-F5344CB8AC3E}">
        <p14:creationId xmlns:p14="http://schemas.microsoft.com/office/powerpoint/2010/main" val="11245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the objectives of the chapter.</a:t>
            </a:r>
          </a:p>
        </p:txBody>
      </p:sp>
      <p:sp>
        <p:nvSpPr>
          <p:cNvPr id="333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B05435-0DB3-4C1C-AF69-3D3E0A1C4228}" type="slidenum">
              <a:rPr lang="en-US" smtClean="0"/>
              <a:pPr/>
              <a:t>3</a:t>
            </a:fld>
            <a:endParaRPr lang="en-US"/>
          </a:p>
        </p:txBody>
      </p:sp>
    </p:spTree>
    <p:extLst>
      <p:ext uri="{BB962C8B-B14F-4D97-AF65-F5344CB8AC3E}">
        <p14:creationId xmlns:p14="http://schemas.microsoft.com/office/powerpoint/2010/main" val="3508040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2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2FCBD6-9CCB-437C-982A-CE5C267A5A7D}" type="slidenum">
              <a:rPr lang="en-US" smtClean="0"/>
              <a:pPr/>
              <a:t>31</a:t>
            </a:fld>
            <a:endParaRPr lang="en-US"/>
          </a:p>
        </p:txBody>
      </p:sp>
    </p:spTree>
    <p:extLst>
      <p:ext uri="{BB962C8B-B14F-4D97-AF65-F5344CB8AC3E}">
        <p14:creationId xmlns:p14="http://schemas.microsoft.com/office/powerpoint/2010/main" val="3951490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Cleaning the vessel</a:t>
            </a:r>
            <a:r>
              <a:rPr lang="en-US" baseline="0"/>
              <a:t> and equipment</a:t>
            </a:r>
            <a:r>
              <a:rPr lang="en-US"/>
              <a:t> of attached</a:t>
            </a:r>
            <a:r>
              <a:rPr lang="en-US" baseline="0"/>
              <a:t> aquatic plants is necessary to avoid brining non-native invasive species into different waterways.  Always remove plants or animals before launching, after loading, after retrieving, before transporting on a public highway.  Drain all water from boats, motors, and equipment.  Never move live fish away from one water body into another.  Dispose of unwanted bait in the trash.</a:t>
            </a:r>
            <a:endParaRPr lang="en-US"/>
          </a:p>
        </p:txBody>
      </p:sp>
      <p:sp>
        <p:nvSpPr>
          <p:cNvPr id="363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1658DB-8F6E-4547-8D93-026F7791E368}" type="slidenum">
              <a:rPr lang="en-US" smtClean="0"/>
              <a:pPr/>
              <a:t>32</a:t>
            </a:fld>
            <a:endParaRPr lang="en-US"/>
          </a:p>
        </p:txBody>
      </p:sp>
    </p:spTree>
    <p:extLst>
      <p:ext uri="{BB962C8B-B14F-4D97-AF65-F5344CB8AC3E}">
        <p14:creationId xmlns:p14="http://schemas.microsoft.com/office/powerpoint/2010/main" val="342527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4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28344E-3DEE-4157-9693-CF6F1DD0839F}" type="slidenum">
              <a:rPr lang="en-US" smtClean="0"/>
              <a:pPr/>
              <a:t>33</a:t>
            </a:fld>
            <a:endParaRPr lang="en-US"/>
          </a:p>
        </p:txBody>
      </p:sp>
    </p:spTree>
    <p:extLst>
      <p:ext uri="{BB962C8B-B14F-4D97-AF65-F5344CB8AC3E}">
        <p14:creationId xmlns:p14="http://schemas.microsoft.com/office/powerpoint/2010/main" val="362098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Discuss what the maximum</a:t>
            </a:r>
            <a:r>
              <a:rPr lang="en-US" baseline="0"/>
              <a:t> weight includes, not just the weight or number of people.  Discuss why being overcapacity is dangerous on the water</a:t>
            </a:r>
            <a:r>
              <a:rPr lang="mr-IN" baseline="0"/>
              <a:t>…</a:t>
            </a:r>
            <a:r>
              <a:rPr lang="en-US" baseline="0"/>
              <a:t>balance and stability.</a:t>
            </a:r>
            <a:endParaRPr lang="en-US"/>
          </a:p>
        </p:txBody>
      </p:sp>
      <p:sp>
        <p:nvSpPr>
          <p:cNvPr id="334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7BD96A-D554-45DB-A031-84CC1E45D311}" type="slidenum">
              <a:rPr lang="en-US" smtClean="0"/>
              <a:pPr/>
              <a:t>4</a:t>
            </a:fld>
            <a:endParaRPr lang="en-US"/>
          </a:p>
        </p:txBody>
      </p:sp>
    </p:spTree>
    <p:extLst>
      <p:ext uri="{BB962C8B-B14F-4D97-AF65-F5344CB8AC3E}">
        <p14:creationId xmlns:p14="http://schemas.microsoft.com/office/powerpoint/2010/main" val="344140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If the boat has no capacity plate, or is a</a:t>
            </a:r>
            <a:r>
              <a:rPr lang="en-US" baseline="0"/>
              <a:t> smaller vessel, review the formula to determine capacity.</a:t>
            </a:r>
            <a:endParaRPr lang="en-US"/>
          </a:p>
        </p:txBody>
      </p:sp>
      <p:sp>
        <p:nvSpPr>
          <p:cNvPr id="335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B38A9-9AF2-4EFA-A94E-551F62B985AF}" type="slidenum">
              <a:rPr lang="en-US" smtClean="0"/>
              <a:pPr/>
              <a:t>5</a:t>
            </a:fld>
            <a:endParaRPr lang="en-US"/>
          </a:p>
        </p:txBody>
      </p:sp>
    </p:spTree>
    <p:extLst>
      <p:ext uri="{BB962C8B-B14F-4D97-AF65-F5344CB8AC3E}">
        <p14:creationId xmlns:p14="http://schemas.microsoft.com/office/powerpoint/2010/main" val="341786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6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708A1-DACD-433F-B720-E260742BF3D4}" type="slidenum">
              <a:rPr lang="en-US" smtClean="0"/>
              <a:pPr/>
              <a:t>6</a:t>
            </a:fld>
            <a:endParaRPr lang="en-US"/>
          </a:p>
        </p:txBody>
      </p:sp>
    </p:spTree>
    <p:extLst>
      <p:ext uri="{BB962C8B-B14F-4D97-AF65-F5344CB8AC3E}">
        <p14:creationId xmlns:p14="http://schemas.microsoft.com/office/powerpoint/2010/main" val="379615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Talk about why a float plan is important.  Tell a family member or friend where you are going and when you should be back.  If you are not back in time, call authorities.  It is difficult to know where to search for you if no one knows where you went.</a:t>
            </a:r>
          </a:p>
        </p:txBody>
      </p:sp>
      <p:sp>
        <p:nvSpPr>
          <p:cNvPr id="337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B7F3B8-AC9E-4F11-845C-8519B5465368}" type="slidenum">
              <a:rPr lang="en-US" smtClean="0"/>
              <a:pPr/>
              <a:t>7</a:t>
            </a:fld>
            <a:endParaRPr lang="en-US"/>
          </a:p>
        </p:txBody>
      </p:sp>
    </p:spTree>
    <p:extLst>
      <p:ext uri="{BB962C8B-B14F-4D97-AF65-F5344CB8AC3E}">
        <p14:creationId xmlns:p14="http://schemas.microsoft.com/office/powerpoint/2010/main" val="375116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You should leave a float plan with a friend,</a:t>
            </a:r>
            <a:r>
              <a:rPr lang="en-US" baseline="0"/>
              <a:t> family member, close neighbor, someone who will care if you do not return on time and call for help.  You can leave it with the marina, but marinas often close.  </a:t>
            </a:r>
            <a:endParaRPr lang="en-US"/>
          </a:p>
        </p:txBody>
      </p:sp>
      <p:sp>
        <p:nvSpPr>
          <p:cNvPr id="338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845343-BFCF-402C-9B54-15A865677718}" type="slidenum">
              <a:rPr lang="en-US" smtClean="0"/>
              <a:pPr/>
              <a:t>8</a:t>
            </a:fld>
            <a:endParaRPr lang="en-US"/>
          </a:p>
        </p:txBody>
      </p:sp>
    </p:spTree>
    <p:extLst>
      <p:ext uri="{BB962C8B-B14F-4D97-AF65-F5344CB8AC3E}">
        <p14:creationId xmlns:p14="http://schemas.microsoft.com/office/powerpoint/2010/main" val="94230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There several ways to</a:t>
            </a:r>
            <a:r>
              <a:rPr lang="en-US" baseline="0"/>
              <a:t> file a float plan.  You can use find forms at Boat-</a:t>
            </a:r>
            <a:r>
              <a:rPr lang="en-US" baseline="0" err="1"/>
              <a:t>ed.com</a:t>
            </a:r>
            <a:r>
              <a:rPr lang="en-US" baseline="0"/>
              <a:t>. And at </a:t>
            </a:r>
            <a:r>
              <a:rPr lang="en-US" baseline="0" err="1"/>
              <a:t>www.floatplancentral.org</a:t>
            </a:r>
            <a:r>
              <a:rPr lang="en-US" baseline="0"/>
              <a:t>.  Float plans can also be found on the Coast Guard App through your app store for the mobile phone.  At the very least, write your information and boat description on a piece of paper and give it to someone you trust.</a:t>
            </a:r>
            <a:endParaRPr lang="en-US"/>
          </a:p>
        </p:txBody>
      </p:sp>
      <p:sp>
        <p:nvSpPr>
          <p:cNvPr id="339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62DC5C-94D3-4760-B020-1E48546BC7D1}" type="slidenum">
              <a:rPr lang="en-US" smtClean="0"/>
              <a:pPr/>
              <a:t>9</a:t>
            </a:fld>
            <a:endParaRPr lang="en-US"/>
          </a:p>
        </p:txBody>
      </p:sp>
    </p:spTree>
    <p:extLst>
      <p:ext uri="{BB962C8B-B14F-4D97-AF65-F5344CB8AC3E}">
        <p14:creationId xmlns:p14="http://schemas.microsoft.com/office/powerpoint/2010/main" val="2019378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dirty="0"/>
              <a:t>Click to edit Master title style</a:t>
            </a:r>
          </a:p>
        </p:txBody>
      </p:sp>
      <p:sp>
        <p:nvSpPr>
          <p:cNvPr id="3" name="Content Placeholder 2"/>
          <p:cNvSpPr>
            <a:spLocks noGrp="1"/>
          </p:cNvSpPr>
          <p:nvPr>
            <p:ph idx="1"/>
          </p:nvPr>
        </p:nvSpPr>
        <p:spPr>
          <a:xfrm>
            <a:off x="838200" y="1600200"/>
            <a:ext cx="7848600" cy="4525963"/>
          </a:xfrm>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r>
              <a:rPr lang="en-US" dirty="0"/>
              <a:t>Click to edit Master title style</a:t>
            </a:r>
          </a:p>
        </p:txBody>
      </p:sp>
      <p:sp>
        <p:nvSpPr>
          <p:cNvPr id="3" name="Content Placeholder 2"/>
          <p:cNvSpPr>
            <a:spLocks noGrp="1"/>
          </p:cNvSpPr>
          <p:nvPr>
            <p:ph sz="half" idx="1"/>
          </p:nvPr>
        </p:nvSpPr>
        <p:spPr>
          <a:xfrm>
            <a:off x="685800" y="1600200"/>
            <a:ext cx="38100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100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12/15/2020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a:solidFill>
                  <a:srgbClr val="595959"/>
                </a:solidFill>
                <a:latin typeface="Arial" pitchFamily="34" charset="0"/>
                <a:cs typeface="Arial" pitchFamily="34" charset="0"/>
              </a:rPr>
              <a:t>Copyright © 2018 Boat Ed</a:t>
            </a:r>
            <a:r>
              <a:rPr lang="en-US" sz="1400" baseline="20000">
                <a:solidFill>
                  <a:srgbClr val="595959"/>
                </a:solidFill>
                <a:cs typeface="Arial" charset="0"/>
              </a:rPr>
              <a:t>®</a:t>
            </a:r>
            <a:endParaRPr lang="en-US" sz="1400" b="1">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ransition spd="slow">
    <p:wipe dir="r"/>
  </p:transition>
  <p:txStyles>
    <p:titleStyle>
      <a:lvl1pPr algn="ctr" rtl="0" eaLnBrk="0" fontAlgn="base" hangingPunct="0">
        <a:spcBef>
          <a:spcPct val="0"/>
        </a:spcBef>
        <a:spcAft>
          <a:spcPct val="0"/>
        </a:spcAft>
        <a:defRPr sz="35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a:solidFill>
                  <a:srgbClr val="595959"/>
                </a:solidFill>
                <a:latin typeface="Arial" pitchFamily="34" charset="0"/>
                <a:cs typeface="Arial" pitchFamily="34" charset="0"/>
              </a:rPr>
              <a:t>Copyright © 2015 Boat Ed</a:t>
            </a:r>
            <a:r>
              <a:rPr lang="en-US" sz="1400" baseline="20000">
                <a:solidFill>
                  <a:srgbClr val="595959"/>
                </a:solidFill>
                <a:cs typeface="Arial" charset="0"/>
              </a:rPr>
              <a:t>®</a:t>
            </a:r>
            <a:endParaRPr lang="en-US" sz="1400" b="1">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381000"/>
            <a:ext cx="9144000" cy="685800"/>
          </a:xfrm>
        </p:spPr>
        <p:txBody>
          <a:bodyPr/>
          <a:lstStyle/>
          <a:p>
            <a:r>
              <a:rPr lang="es-US" dirty="0">
                <a:latin typeface="Arial Black"/>
              </a:rPr>
              <a:t>Capítulo</a:t>
            </a:r>
            <a:r>
              <a:rPr lang="en-US" dirty="0">
                <a:latin typeface="Arial Black"/>
              </a:rPr>
              <a:t> </a:t>
            </a:r>
            <a:r>
              <a:rPr lang="en-US" sz="3600" dirty="0">
                <a:latin typeface="Arial Black"/>
              </a:rPr>
              <a:t>2</a:t>
            </a:r>
            <a:endParaRPr lang="en-US" sz="3600" dirty="0"/>
          </a:p>
        </p:txBody>
      </p:sp>
      <p:sp>
        <p:nvSpPr>
          <p:cNvPr id="70659" name="Subtitle 2"/>
          <p:cNvSpPr>
            <a:spLocks noGrp="1"/>
          </p:cNvSpPr>
          <p:nvPr>
            <p:ph type="subTitle" idx="1"/>
          </p:nvPr>
        </p:nvSpPr>
        <p:spPr/>
        <p:txBody>
          <a:bodyPr/>
          <a:lstStyle/>
          <a:p>
            <a:r>
              <a:rPr lang="es-US" b="0" dirty="0">
                <a:latin typeface="Arial Black"/>
                <a:cs typeface="Arial"/>
              </a:rPr>
              <a:t>Antes de Zarpar</a:t>
            </a:r>
            <a:endParaRPr lang="es-US" dirty="0">
              <a:cs typeface="Arial" charset="0"/>
            </a:endParaRPr>
          </a:p>
        </p:txBody>
      </p:sp>
      <p:pic>
        <p:nvPicPr>
          <p:cNvPr id="70660" name="Picture 7" descr="trailer_practic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5100" y="1553297"/>
            <a:ext cx="3733800" cy="3023344"/>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3" name="Picture 2">
            <a:extLst>
              <a:ext uri="{FF2B5EF4-FFF2-40B4-BE49-F238E27FC236}">
                <a16:creationId xmlns:a16="http://schemas.microsoft.com/office/drawing/2014/main" id="{1859BEFC-A606-7543-B304-EFC849E196EC}"/>
              </a:ext>
            </a:extLst>
          </p:cNvPr>
          <p:cNvPicPr>
            <a:picLocks noChangeAspect="1"/>
          </p:cNvPicPr>
          <p:nvPr/>
        </p:nvPicPr>
        <p:blipFill>
          <a:blip r:embed="rId5"/>
          <a:stretch>
            <a:fillRect/>
          </a:stretch>
        </p:blipFill>
        <p:spPr>
          <a:xfrm>
            <a:off x="457200" y="573778"/>
            <a:ext cx="914400" cy="914400"/>
          </a:xfrm>
          <a:prstGeom prst="rect">
            <a:avLst/>
          </a:prstGeom>
        </p:spPr>
      </p:pic>
    </p:spTree>
    <p:extLst>
      <p:ext uri="{BB962C8B-B14F-4D97-AF65-F5344CB8AC3E}">
        <p14:creationId xmlns:p14="http://schemas.microsoft.com/office/powerpoint/2010/main" val="375695721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38200" y="274638"/>
            <a:ext cx="7848600" cy="1143000"/>
          </a:xfrm>
        </p:spPr>
        <p:txBody>
          <a:bodyPr/>
          <a:lstStyle/>
          <a:p>
            <a:r>
              <a:rPr lang="en-US" dirty="0" err="1"/>
              <a:t>Preparando</a:t>
            </a:r>
            <a:r>
              <a:rPr lang="en-US" dirty="0"/>
              <a:t> para </a:t>
            </a:r>
            <a:r>
              <a:rPr lang="en-US" dirty="0" err="1"/>
              <a:t>cargar</a:t>
            </a:r>
            <a:r>
              <a:rPr lang="en-US" dirty="0"/>
              <a:t> combustible...</a:t>
            </a:r>
          </a:p>
        </p:txBody>
      </p:sp>
      <p:sp>
        <p:nvSpPr>
          <p:cNvPr id="77827" name="Rectangle 3"/>
          <p:cNvSpPr>
            <a:spLocks noGrp="1" noChangeArrowheads="1"/>
          </p:cNvSpPr>
          <p:nvPr>
            <p:ph idx="1"/>
          </p:nvPr>
        </p:nvSpPr>
        <p:spPr>
          <a:xfrm>
            <a:off x="838200" y="1600200"/>
            <a:ext cx="7848600" cy="4525963"/>
          </a:xfrm>
        </p:spPr>
        <p:txBody>
          <a:bodyPr/>
          <a:lstStyle/>
          <a:p>
            <a:r>
              <a:rPr lang="en-US" dirty="0"/>
              <a:t>Antes de </a:t>
            </a:r>
            <a:r>
              <a:rPr lang="en-US" dirty="0" err="1"/>
              <a:t>cargar</a:t>
            </a:r>
            <a:r>
              <a:rPr lang="en-US" dirty="0"/>
              <a:t> combustible:</a:t>
            </a:r>
          </a:p>
          <a:p>
            <a:pPr lvl="1"/>
            <a:r>
              <a:rPr lang="en-US" dirty="0" err="1"/>
              <a:t>Asegure</a:t>
            </a:r>
            <a:r>
              <a:rPr lang="en-US" dirty="0"/>
              <a:t> las </a:t>
            </a:r>
            <a:r>
              <a:rPr lang="en-US" dirty="0" err="1"/>
              <a:t>amarras</a:t>
            </a:r>
            <a:r>
              <a:rPr lang="en-US" dirty="0"/>
              <a:t> bien</a:t>
            </a:r>
          </a:p>
          <a:p>
            <a:pPr lvl="1"/>
            <a:r>
              <a:rPr lang="en-US" dirty="0" err="1"/>
              <a:t>Desenbarque</a:t>
            </a:r>
            <a:r>
              <a:rPr lang="en-US" dirty="0"/>
              <a:t> a </a:t>
            </a:r>
            <a:r>
              <a:rPr lang="en-US" dirty="0" err="1"/>
              <a:t>todos</a:t>
            </a:r>
            <a:r>
              <a:rPr lang="en-US" dirty="0"/>
              <a:t> los </a:t>
            </a:r>
            <a:r>
              <a:rPr lang="en-US" dirty="0" err="1"/>
              <a:t>pasajeros</a:t>
            </a:r>
            <a:endParaRPr lang="en-US" dirty="0"/>
          </a:p>
          <a:p>
            <a:pPr lvl="1"/>
            <a:r>
              <a:rPr lang="en-US" dirty="0" err="1"/>
              <a:t>Apague</a:t>
            </a:r>
            <a:r>
              <a:rPr lang="en-US" dirty="0"/>
              <a:t> </a:t>
            </a:r>
            <a:r>
              <a:rPr lang="en-US" dirty="0" err="1"/>
              <a:t>cualquier</a:t>
            </a:r>
            <a:r>
              <a:rPr lang="en-US" dirty="0"/>
              <a:t> </a:t>
            </a:r>
            <a:r>
              <a:rPr lang="en-US" dirty="0" err="1"/>
              <a:t>artefacto</a:t>
            </a:r>
            <a:r>
              <a:rPr lang="en-US" dirty="0"/>
              <a:t> que </a:t>
            </a:r>
            <a:r>
              <a:rPr lang="en-US" dirty="0" err="1"/>
              <a:t>pueda</a:t>
            </a:r>
            <a:r>
              <a:rPr lang="en-US" dirty="0"/>
              <a:t> </a:t>
            </a:r>
            <a:r>
              <a:rPr lang="en-US" dirty="0" err="1"/>
              <a:t>causar</a:t>
            </a:r>
            <a:r>
              <a:rPr lang="en-US" dirty="0"/>
              <a:t> llama</a:t>
            </a:r>
          </a:p>
          <a:p>
            <a:pPr lvl="1"/>
            <a:r>
              <a:rPr lang="en-US" dirty="0" err="1"/>
              <a:t>Cierre</a:t>
            </a:r>
            <a:r>
              <a:rPr lang="en-US" dirty="0"/>
              <a:t> el </a:t>
            </a:r>
            <a:r>
              <a:rPr lang="en-US" dirty="0" err="1"/>
              <a:t>barco</a:t>
            </a:r>
            <a:r>
              <a:rPr lang="en-US" dirty="0"/>
              <a:t>, </a:t>
            </a:r>
            <a:r>
              <a:rPr lang="en-US" dirty="0" err="1"/>
              <a:t>incluyendo</a:t>
            </a:r>
            <a:r>
              <a:rPr lang="en-US" dirty="0"/>
              <a:t> </a:t>
            </a:r>
            <a:r>
              <a:rPr lang="en-US" dirty="0" err="1"/>
              <a:t>todas</a:t>
            </a:r>
            <a:r>
              <a:rPr lang="en-US" dirty="0"/>
              <a:t> las </a:t>
            </a:r>
            <a:r>
              <a:rPr lang="en-US" dirty="0" err="1"/>
              <a:t>puertas</a:t>
            </a:r>
            <a:r>
              <a:rPr lang="en-US" dirty="0"/>
              <a:t> y </a:t>
            </a:r>
            <a:r>
              <a:rPr lang="en-US" dirty="0" err="1"/>
              <a:t>escotillas</a:t>
            </a:r>
            <a:r>
              <a:rPr lang="en-US" dirty="0"/>
              <a:t> </a:t>
            </a:r>
          </a:p>
          <a:p>
            <a:pPr lvl="1"/>
            <a:r>
              <a:rPr lang="en-US" dirty="0"/>
              <a:t>Para </a:t>
            </a:r>
            <a:r>
              <a:rPr lang="en-US" dirty="0" err="1"/>
              <a:t>llenar</a:t>
            </a:r>
            <a:r>
              <a:rPr lang="en-US" dirty="0"/>
              <a:t> </a:t>
            </a:r>
            <a:r>
              <a:rPr lang="en-US" dirty="0" err="1"/>
              <a:t>tanques</a:t>
            </a:r>
            <a:r>
              <a:rPr lang="en-US" dirty="0"/>
              <a:t> </a:t>
            </a:r>
            <a:r>
              <a:rPr lang="en-US" dirty="0" err="1"/>
              <a:t>portátiles</a:t>
            </a:r>
            <a:r>
              <a:rPr lang="en-US" dirty="0"/>
              <a:t>, </a:t>
            </a:r>
            <a:r>
              <a:rPr lang="en-US" dirty="0" err="1"/>
              <a:t>cargue</a:t>
            </a:r>
            <a:r>
              <a:rPr lang="en-US" dirty="0"/>
              <a:t> el combustible </a:t>
            </a:r>
            <a:r>
              <a:rPr lang="en-US" dirty="0" err="1"/>
              <a:t>en</a:t>
            </a:r>
            <a:r>
              <a:rPr lang="en-US" dirty="0"/>
              <a:t> el </a:t>
            </a:r>
            <a:r>
              <a:rPr lang="en-US" dirty="0" err="1"/>
              <a:t>muelle</a:t>
            </a:r>
            <a:r>
              <a:rPr lang="en-US" dirty="0"/>
              <a:t>, no </a:t>
            </a:r>
            <a:r>
              <a:rPr lang="en-US" dirty="0" err="1"/>
              <a:t>en</a:t>
            </a:r>
            <a:r>
              <a:rPr lang="en-US" dirty="0"/>
              <a:t> el </a:t>
            </a:r>
            <a:r>
              <a:rPr lang="en-US" dirty="0" err="1"/>
              <a:t>barco</a:t>
            </a:r>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056021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1000"/>
                                        <p:tgtEl>
                                          <p:spTgt spid="77827">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77827">
                                            <p:txEl>
                                              <p:pRg st="1" end="1"/>
                                            </p:txEl>
                                          </p:spTgt>
                                        </p:tgtEl>
                                        <p:attrNameLst>
                                          <p:attrName>style.visibility</p:attrName>
                                        </p:attrNameLst>
                                      </p:cBhvr>
                                      <p:to>
                                        <p:strVal val="visible"/>
                                      </p:to>
                                    </p:set>
                                    <p:animEffect transition="in" filter="wipe(left)">
                                      <p:cBhvr>
                                        <p:cTn id="11" dur="1000"/>
                                        <p:tgtEl>
                                          <p:spTgt spid="77827">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wipe(left)">
                                      <p:cBhvr>
                                        <p:cTn id="15" dur="1000"/>
                                        <p:tgtEl>
                                          <p:spTgt spid="77827">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7827">
                                            <p:txEl>
                                              <p:pRg st="3" end="3"/>
                                            </p:txEl>
                                          </p:spTgt>
                                        </p:tgtEl>
                                        <p:attrNameLst>
                                          <p:attrName>style.visibility</p:attrName>
                                        </p:attrNameLst>
                                      </p:cBhvr>
                                      <p:to>
                                        <p:strVal val="visible"/>
                                      </p:to>
                                    </p:set>
                                    <p:animEffect transition="in" filter="wipe(left)">
                                      <p:cBhvr>
                                        <p:cTn id="19" dur="1000"/>
                                        <p:tgtEl>
                                          <p:spTgt spid="77827">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7827">
                                            <p:txEl>
                                              <p:pRg st="4" end="4"/>
                                            </p:txEl>
                                          </p:spTgt>
                                        </p:tgtEl>
                                        <p:attrNameLst>
                                          <p:attrName>style.visibility</p:attrName>
                                        </p:attrNameLst>
                                      </p:cBhvr>
                                      <p:to>
                                        <p:strVal val="visible"/>
                                      </p:to>
                                    </p:set>
                                    <p:animEffect transition="in" filter="wipe(left)">
                                      <p:cBhvr>
                                        <p:cTn id="23" dur="1000"/>
                                        <p:tgtEl>
                                          <p:spTgt spid="77827">
                                            <p:txEl>
                                              <p:pRg st="4" end="4"/>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77827">
                                            <p:txEl>
                                              <p:pRg st="5" end="5"/>
                                            </p:txEl>
                                          </p:spTgt>
                                        </p:tgtEl>
                                        <p:attrNameLst>
                                          <p:attrName>style.visibility</p:attrName>
                                        </p:attrNameLst>
                                      </p:cBhvr>
                                      <p:to>
                                        <p:strVal val="visible"/>
                                      </p:to>
                                    </p:set>
                                    <p:animEffect transition="in" filter="wipe(left)">
                                      <p:cBhvr>
                                        <p:cTn id="27" dur="10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a:xfrm>
            <a:off x="838200" y="274638"/>
            <a:ext cx="7848600" cy="1143000"/>
          </a:xfrm>
        </p:spPr>
        <p:txBody>
          <a:bodyPr/>
          <a:lstStyle/>
          <a:p>
            <a:r>
              <a:rPr lang="en-US" dirty="0"/>
              <a:t> </a:t>
            </a:r>
            <a:r>
              <a:rPr lang="en-US" dirty="0" err="1"/>
              <a:t>Precauciones</a:t>
            </a:r>
            <a:r>
              <a:rPr lang="en-US" dirty="0"/>
              <a:t> para </a:t>
            </a:r>
            <a:r>
              <a:rPr lang="en-US" dirty="0" err="1"/>
              <a:t>cargar</a:t>
            </a:r>
            <a:r>
              <a:rPr lang="en-US" dirty="0"/>
              <a:t> combustible...</a:t>
            </a:r>
          </a:p>
        </p:txBody>
      </p:sp>
      <p:sp>
        <p:nvSpPr>
          <p:cNvPr id="78851" name="Content Placeholder 5"/>
          <p:cNvSpPr>
            <a:spLocks noGrp="1"/>
          </p:cNvSpPr>
          <p:nvPr>
            <p:ph idx="1"/>
          </p:nvPr>
        </p:nvSpPr>
        <p:spPr>
          <a:xfrm>
            <a:off x="838200" y="1600200"/>
            <a:ext cx="7848600" cy="4525963"/>
          </a:xfrm>
        </p:spPr>
        <p:txBody>
          <a:bodyPr/>
          <a:lstStyle/>
          <a:p>
            <a:r>
              <a:rPr lang="en-US" dirty="0" err="1"/>
              <a:t>Cuando</a:t>
            </a:r>
            <a:r>
              <a:rPr lang="en-US" dirty="0"/>
              <a:t> </a:t>
            </a:r>
            <a:r>
              <a:rPr lang="en-US" dirty="0" err="1"/>
              <a:t>llene</a:t>
            </a:r>
            <a:r>
              <a:rPr lang="en-US" dirty="0"/>
              <a:t> el </a:t>
            </a:r>
            <a:r>
              <a:rPr lang="en-US" dirty="0" err="1"/>
              <a:t>tanque</a:t>
            </a:r>
            <a:r>
              <a:rPr lang="en-US" dirty="0"/>
              <a:t>:</a:t>
            </a:r>
          </a:p>
          <a:p>
            <a:pPr lvl="1"/>
            <a:r>
              <a:rPr lang="en-US" dirty="0" err="1"/>
              <a:t>Mantenga</a:t>
            </a:r>
            <a:r>
              <a:rPr lang="en-US" dirty="0"/>
              <a:t> la </a:t>
            </a:r>
            <a:r>
              <a:rPr lang="en-US" dirty="0" err="1"/>
              <a:t>boquilla</a:t>
            </a:r>
            <a:r>
              <a:rPr lang="en-US" dirty="0"/>
              <a:t> de la </a:t>
            </a:r>
            <a:r>
              <a:rPr lang="en-US" dirty="0" err="1"/>
              <a:t>manguera</a:t>
            </a:r>
            <a:r>
              <a:rPr lang="en-US" dirty="0"/>
              <a:t> </a:t>
            </a:r>
            <a:r>
              <a:rPr lang="en-US" dirty="0" err="1"/>
              <a:t>en</a:t>
            </a:r>
            <a:r>
              <a:rPr lang="en-US" dirty="0"/>
              <a:t> </a:t>
            </a:r>
            <a:r>
              <a:rPr lang="en-US" dirty="0" err="1"/>
              <a:t>firme</a:t>
            </a:r>
            <a:r>
              <a:rPr lang="en-US" dirty="0"/>
              <a:t> </a:t>
            </a:r>
            <a:r>
              <a:rPr lang="en-US" dirty="0" err="1"/>
              <a:t>contacto</a:t>
            </a:r>
            <a:r>
              <a:rPr lang="en-US" dirty="0"/>
              <a:t> con el receptor</a:t>
            </a:r>
          </a:p>
          <a:p>
            <a:pPr lvl="1"/>
            <a:r>
              <a:rPr lang="en-US" dirty="0" err="1"/>
              <a:t>Llene</a:t>
            </a:r>
            <a:r>
              <a:rPr lang="en-US" dirty="0"/>
              <a:t> el </a:t>
            </a:r>
            <a:r>
              <a:rPr lang="en-US" dirty="0" err="1"/>
              <a:t>tanque</a:t>
            </a:r>
            <a:r>
              <a:rPr lang="en-US" dirty="0"/>
              <a:t> lentamente</a:t>
            </a:r>
          </a:p>
          <a:p>
            <a:pPr lvl="1"/>
            <a:r>
              <a:rPr lang="en-US" dirty="0" err="1"/>
              <a:t>Nunca</a:t>
            </a:r>
            <a:r>
              <a:rPr lang="en-US" dirty="0"/>
              <a:t> </a:t>
            </a:r>
            <a:r>
              <a:rPr lang="en-US" dirty="0" err="1"/>
              <a:t>llene</a:t>
            </a:r>
            <a:r>
              <a:rPr lang="en-US" dirty="0"/>
              <a:t> el </a:t>
            </a:r>
            <a:r>
              <a:rPr lang="en-US" dirty="0" err="1"/>
              <a:t>tanque</a:t>
            </a:r>
            <a:r>
              <a:rPr lang="en-US" dirty="0"/>
              <a:t> hasta el tope</a:t>
            </a:r>
          </a:p>
          <a:p>
            <a:pPr lvl="1"/>
            <a:r>
              <a:rPr lang="en-US" dirty="0" err="1"/>
              <a:t>Limpie</a:t>
            </a:r>
            <a:r>
              <a:rPr lang="en-US" dirty="0"/>
              <a:t> </a:t>
            </a:r>
            <a:r>
              <a:rPr lang="en-US" dirty="0" err="1"/>
              <a:t>cualquier</a:t>
            </a:r>
            <a:r>
              <a:rPr lang="en-US" dirty="0"/>
              <a:t> combustible </a:t>
            </a:r>
            <a:r>
              <a:rPr lang="en-US" dirty="0" err="1"/>
              <a:t>derramado</a:t>
            </a:r>
            <a:endParaRPr lang="en-US" dirty="0"/>
          </a:p>
          <a:p>
            <a:pPr lvl="1"/>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3341007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1000"/>
                                        <p:tgtEl>
                                          <p:spTgt spid="78851">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78851">
                                            <p:txEl>
                                              <p:pRg st="1" end="1"/>
                                            </p:txEl>
                                          </p:spTgt>
                                        </p:tgtEl>
                                        <p:attrNameLst>
                                          <p:attrName>style.visibility</p:attrName>
                                        </p:attrNameLst>
                                      </p:cBhvr>
                                      <p:to>
                                        <p:strVal val="visible"/>
                                      </p:to>
                                    </p:set>
                                    <p:animEffect transition="in" filter="wipe(left)">
                                      <p:cBhvr>
                                        <p:cTn id="11" dur="1000"/>
                                        <p:tgtEl>
                                          <p:spTgt spid="78851">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wipe(left)">
                                      <p:cBhvr>
                                        <p:cTn id="15" dur="1000"/>
                                        <p:tgtEl>
                                          <p:spTgt spid="78851">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8851">
                                            <p:txEl>
                                              <p:pRg st="3" end="3"/>
                                            </p:txEl>
                                          </p:spTgt>
                                        </p:tgtEl>
                                        <p:attrNameLst>
                                          <p:attrName>style.visibility</p:attrName>
                                        </p:attrNameLst>
                                      </p:cBhvr>
                                      <p:to>
                                        <p:strVal val="visible"/>
                                      </p:to>
                                    </p:set>
                                    <p:animEffect transition="in" filter="wipe(left)">
                                      <p:cBhvr>
                                        <p:cTn id="19" dur="1000"/>
                                        <p:tgtEl>
                                          <p:spTgt spid="78851">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8851">
                                            <p:txEl>
                                              <p:pRg st="4" end="4"/>
                                            </p:txEl>
                                          </p:spTgt>
                                        </p:tgtEl>
                                        <p:attrNameLst>
                                          <p:attrName>style.visibility</p:attrName>
                                        </p:attrNameLst>
                                      </p:cBhvr>
                                      <p:to>
                                        <p:strVal val="visible"/>
                                      </p:to>
                                    </p:set>
                                    <p:animEffect transition="in" filter="wipe(left)">
                                      <p:cBhvr>
                                        <p:cTn id="23" dur="10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274638"/>
            <a:ext cx="7848600" cy="1143000"/>
          </a:xfrm>
        </p:spPr>
        <p:txBody>
          <a:bodyPr>
            <a:normAutofit fontScale="90000"/>
          </a:bodyPr>
          <a:lstStyle/>
          <a:p>
            <a:r>
              <a:rPr lang="en-US" dirty="0" err="1"/>
              <a:t>Precauciones</a:t>
            </a:r>
            <a:r>
              <a:rPr lang="en-US" dirty="0"/>
              <a:t> </a:t>
            </a:r>
            <a:r>
              <a:rPr lang="en-US" dirty="0" err="1"/>
              <a:t>despues</a:t>
            </a:r>
            <a:r>
              <a:rPr lang="en-US" dirty="0"/>
              <a:t> de </a:t>
            </a:r>
            <a:r>
              <a:rPr lang="en-US" dirty="0" err="1"/>
              <a:t>cargar</a:t>
            </a:r>
            <a:br>
              <a:rPr lang="en-US" dirty="0"/>
            </a:br>
            <a:r>
              <a:rPr lang="en-US" dirty="0"/>
              <a:t>el combustible...</a:t>
            </a:r>
          </a:p>
        </p:txBody>
      </p:sp>
      <p:sp>
        <p:nvSpPr>
          <p:cNvPr id="79875" name="Rectangle 3"/>
          <p:cNvSpPr>
            <a:spLocks noGrp="1" noChangeArrowheads="1"/>
          </p:cNvSpPr>
          <p:nvPr>
            <p:ph idx="1"/>
          </p:nvPr>
        </p:nvSpPr>
        <p:spPr>
          <a:xfrm>
            <a:off x="838200" y="1600200"/>
            <a:ext cx="7848600" cy="4525963"/>
          </a:xfrm>
        </p:spPr>
        <p:txBody>
          <a:bodyPr/>
          <a:lstStyle/>
          <a:p>
            <a:pPr lvl="1"/>
            <a:r>
              <a:rPr lang="en-US" dirty="0" err="1"/>
              <a:t>Asegúrese</a:t>
            </a:r>
            <a:r>
              <a:rPr lang="en-US" dirty="0"/>
              <a:t> de que la tapa de combustible </a:t>
            </a:r>
            <a:r>
              <a:rPr lang="en-US" dirty="0" err="1"/>
              <a:t>este</a:t>
            </a:r>
            <a:r>
              <a:rPr lang="en-US" dirty="0"/>
              <a:t> bien </a:t>
            </a:r>
            <a:r>
              <a:rPr lang="en-US" dirty="0" err="1"/>
              <a:t>cerrada</a:t>
            </a:r>
            <a:endParaRPr lang="en-US" dirty="0"/>
          </a:p>
          <a:p>
            <a:pPr lvl="1"/>
            <a:r>
              <a:rPr lang="en-US" dirty="0" err="1"/>
              <a:t>Abra</a:t>
            </a:r>
            <a:r>
              <a:rPr lang="en-US" dirty="0"/>
              <a:t> </a:t>
            </a:r>
            <a:r>
              <a:rPr lang="en-US" dirty="0" err="1"/>
              <a:t>todas</a:t>
            </a:r>
            <a:r>
              <a:rPr lang="en-US" dirty="0"/>
              <a:t> las </a:t>
            </a:r>
            <a:r>
              <a:rPr lang="en-US" dirty="0" err="1"/>
              <a:t>puertas</a:t>
            </a:r>
            <a:r>
              <a:rPr lang="en-US" dirty="0"/>
              <a:t>, </a:t>
            </a:r>
            <a:r>
              <a:rPr lang="en-US" dirty="0" err="1"/>
              <a:t>ventanillas</a:t>
            </a:r>
            <a:r>
              <a:rPr lang="en-US" dirty="0"/>
              <a:t>, </a:t>
            </a:r>
            <a:r>
              <a:rPr lang="en-US" dirty="0" err="1"/>
              <a:t>escotillas</a:t>
            </a:r>
            <a:endParaRPr lang="en-US" dirty="0"/>
          </a:p>
          <a:p>
            <a:pPr lvl="1"/>
            <a:r>
              <a:rPr lang="en-US" dirty="0" err="1"/>
              <a:t>Encienda</a:t>
            </a:r>
            <a:r>
              <a:rPr lang="en-US" dirty="0"/>
              <a:t> el extractor de </a:t>
            </a:r>
            <a:r>
              <a:rPr lang="en-US" dirty="0" err="1"/>
              <a:t>vapores</a:t>
            </a:r>
            <a:r>
              <a:rPr lang="en-US" dirty="0"/>
              <a:t> por </a:t>
            </a:r>
            <a:r>
              <a:rPr lang="en-US" dirty="0" err="1"/>
              <a:t>cuatro</a:t>
            </a:r>
            <a:r>
              <a:rPr lang="en-US" dirty="0"/>
              <a:t> </a:t>
            </a:r>
            <a:r>
              <a:rPr lang="en-US" dirty="0" err="1"/>
              <a:t>minutos</a:t>
            </a:r>
            <a:endParaRPr lang="en-US" dirty="0"/>
          </a:p>
          <a:p>
            <a:pPr lvl="1"/>
            <a:r>
              <a:rPr lang="en-US" dirty="0" err="1"/>
              <a:t>Huela</a:t>
            </a:r>
            <a:r>
              <a:rPr lang="en-US" dirty="0"/>
              <a:t> a </a:t>
            </a:r>
            <a:r>
              <a:rPr lang="en-US" dirty="0" err="1"/>
              <a:t>ver</a:t>
            </a:r>
            <a:r>
              <a:rPr lang="en-US" dirty="0"/>
              <a:t> </a:t>
            </a:r>
            <a:r>
              <a:rPr lang="en-US" dirty="0" err="1"/>
              <a:t>si</a:t>
            </a:r>
            <a:r>
              <a:rPr lang="en-US" dirty="0"/>
              <a:t> </a:t>
            </a:r>
            <a:r>
              <a:rPr lang="en-US" dirty="0" err="1"/>
              <a:t>detecta</a:t>
            </a:r>
            <a:r>
              <a:rPr lang="en-US" dirty="0"/>
              <a:t> </a:t>
            </a:r>
            <a:r>
              <a:rPr lang="en-US" dirty="0" err="1"/>
              <a:t>rastro</a:t>
            </a:r>
            <a:r>
              <a:rPr lang="en-US" dirty="0"/>
              <a:t> de </a:t>
            </a:r>
            <a:r>
              <a:rPr lang="en-US" dirty="0" err="1"/>
              <a:t>vapores</a:t>
            </a:r>
            <a:r>
              <a:rPr lang="en-US" dirty="0"/>
              <a:t> de combustible</a:t>
            </a:r>
          </a:p>
          <a:p>
            <a:pPr lvl="1"/>
            <a:r>
              <a:rPr lang="en-US" dirty="0" err="1"/>
              <a:t>Encienda</a:t>
            </a:r>
            <a:r>
              <a:rPr lang="en-US" dirty="0"/>
              <a:t> el motor</a:t>
            </a:r>
          </a:p>
          <a:p>
            <a:pPr lvl="1"/>
            <a:r>
              <a:rPr lang="en-US" dirty="0" err="1"/>
              <a:t>Embarque</a:t>
            </a:r>
            <a:r>
              <a:rPr lang="en-US" dirty="0"/>
              <a:t> a los </a:t>
            </a:r>
            <a:r>
              <a:rPr lang="en-US" dirty="0" err="1"/>
              <a:t>pasajeros</a:t>
            </a:r>
            <a:endParaRPr lang="en-US" dirty="0"/>
          </a:p>
          <a:p>
            <a:pPr lvl="1"/>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972059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1000"/>
                                        <p:tgtEl>
                                          <p:spTgt spid="79875">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79875">
                                            <p:txEl>
                                              <p:pRg st="1" end="1"/>
                                            </p:txEl>
                                          </p:spTgt>
                                        </p:tgtEl>
                                        <p:attrNameLst>
                                          <p:attrName>style.visibility</p:attrName>
                                        </p:attrNameLst>
                                      </p:cBhvr>
                                      <p:to>
                                        <p:strVal val="visible"/>
                                      </p:to>
                                    </p:set>
                                    <p:animEffect transition="in" filter="wipe(left)">
                                      <p:cBhvr>
                                        <p:cTn id="11" dur="1000"/>
                                        <p:tgtEl>
                                          <p:spTgt spid="79875">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9875">
                                            <p:txEl>
                                              <p:pRg st="2" end="2"/>
                                            </p:txEl>
                                          </p:spTgt>
                                        </p:tgtEl>
                                        <p:attrNameLst>
                                          <p:attrName>style.visibility</p:attrName>
                                        </p:attrNameLst>
                                      </p:cBhvr>
                                      <p:to>
                                        <p:strVal val="visible"/>
                                      </p:to>
                                    </p:set>
                                    <p:animEffect transition="in" filter="wipe(left)">
                                      <p:cBhvr>
                                        <p:cTn id="15" dur="1000"/>
                                        <p:tgtEl>
                                          <p:spTgt spid="79875">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9875">
                                            <p:txEl>
                                              <p:pRg st="3" end="3"/>
                                            </p:txEl>
                                          </p:spTgt>
                                        </p:tgtEl>
                                        <p:attrNameLst>
                                          <p:attrName>style.visibility</p:attrName>
                                        </p:attrNameLst>
                                      </p:cBhvr>
                                      <p:to>
                                        <p:strVal val="visible"/>
                                      </p:to>
                                    </p:set>
                                    <p:animEffect transition="in" filter="wipe(left)">
                                      <p:cBhvr>
                                        <p:cTn id="19" dur="1000"/>
                                        <p:tgtEl>
                                          <p:spTgt spid="79875">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9875">
                                            <p:txEl>
                                              <p:pRg st="4" end="4"/>
                                            </p:txEl>
                                          </p:spTgt>
                                        </p:tgtEl>
                                        <p:attrNameLst>
                                          <p:attrName>style.visibility</p:attrName>
                                        </p:attrNameLst>
                                      </p:cBhvr>
                                      <p:to>
                                        <p:strVal val="visible"/>
                                      </p:to>
                                    </p:set>
                                    <p:animEffect transition="in" filter="wipe(left)">
                                      <p:cBhvr>
                                        <p:cTn id="23" dur="1000"/>
                                        <p:tgtEl>
                                          <p:spTgt spid="79875">
                                            <p:txEl>
                                              <p:pRg st="4" end="4"/>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79875">
                                            <p:txEl>
                                              <p:pRg st="5" end="5"/>
                                            </p:txEl>
                                          </p:spTgt>
                                        </p:tgtEl>
                                        <p:attrNameLst>
                                          <p:attrName>style.visibility</p:attrName>
                                        </p:attrNameLst>
                                      </p:cBhvr>
                                      <p:to>
                                        <p:strVal val="visible"/>
                                      </p:to>
                                    </p:set>
                                    <p:animEffect transition="in" filter="wipe(left)">
                                      <p:cBhvr>
                                        <p:cTn id="27" dur="1000"/>
                                        <p:tgtEl>
                                          <p:spTgt spid="79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838200" y="274638"/>
            <a:ext cx="7848600" cy="1143000"/>
          </a:xfrm>
        </p:spPr>
        <p:txBody>
          <a:bodyPr/>
          <a:lstStyle/>
          <a:p>
            <a:r>
              <a:rPr lang="en-US" dirty="0" err="1"/>
              <a:t>Consumo</a:t>
            </a:r>
            <a:r>
              <a:rPr lang="en-US" dirty="0"/>
              <a:t> del combustible...</a:t>
            </a:r>
          </a:p>
        </p:txBody>
      </p:sp>
      <p:sp>
        <p:nvSpPr>
          <p:cNvPr id="80899" name="Text Placeholder 4"/>
          <p:cNvSpPr>
            <a:spLocks noGrp="1"/>
          </p:cNvSpPr>
          <p:nvPr>
            <p:ph idx="1"/>
          </p:nvPr>
        </p:nvSpPr>
        <p:spPr>
          <a:xfrm>
            <a:off x="838200" y="1600200"/>
            <a:ext cx="7848600" cy="4525963"/>
          </a:xfrm>
        </p:spPr>
        <p:txBody>
          <a:bodyPr/>
          <a:lstStyle/>
          <a:p>
            <a:r>
              <a:rPr lang="en-US" dirty="0"/>
              <a:t>Para </a:t>
            </a:r>
            <a:r>
              <a:rPr lang="en-US" dirty="0" err="1"/>
              <a:t>estar</a:t>
            </a:r>
            <a:r>
              <a:rPr lang="en-US" dirty="0"/>
              <a:t> </a:t>
            </a:r>
            <a:r>
              <a:rPr lang="en-US" dirty="0" err="1"/>
              <a:t>seguro</a:t>
            </a:r>
            <a:r>
              <a:rPr lang="en-US" dirty="0"/>
              <a:t> de no </a:t>
            </a:r>
            <a:r>
              <a:rPr lang="en-US" dirty="0" err="1"/>
              <a:t>quedarse</a:t>
            </a:r>
            <a:r>
              <a:rPr lang="en-US" dirty="0"/>
              <a:t> sin combustible use </a:t>
            </a:r>
            <a:r>
              <a:rPr lang="en-US" dirty="0" err="1"/>
              <a:t>esta</a:t>
            </a:r>
            <a:r>
              <a:rPr lang="en-US" dirty="0"/>
              <a:t> </a:t>
            </a:r>
            <a:r>
              <a:rPr lang="en-US" dirty="0" err="1"/>
              <a:t>regla</a:t>
            </a:r>
            <a:r>
              <a:rPr lang="en-US" dirty="0"/>
              <a:t>:</a:t>
            </a:r>
          </a:p>
          <a:p>
            <a:pPr lvl="1"/>
            <a:r>
              <a:rPr lang="en-US" dirty="0"/>
              <a:t>Un tercio para </a:t>
            </a:r>
            <a:r>
              <a:rPr lang="en-US" dirty="0" err="1"/>
              <a:t>salir</a:t>
            </a:r>
            <a:endParaRPr lang="en-US" dirty="0"/>
          </a:p>
          <a:p>
            <a:pPr lvl="1"/>
            <a:r>
              <a:rPr lang="en-US" dirty="0"/>
              <a:t>Un tercio para </a:t>
            </a:r>
            <a:r>
              <a:rPr lang="en-US" dirty="0" err="1"/>
              <a:t>retornar</a:t>
            </a:r>
            <a:endParaRPr lang="en-US" dirty="0"/>
          </a:p>
          <a:p>
            <a:pPr lvl="1"/>
            <a:r>
              <a:rPr lang="en-US" dirty="0"/>
              <a:t>Un tercio </a:t>
            </a:r>
            <a:r>
              <a:rPr lang="en-US" dirty="0" err="1"/>
              <a:t>en</a:t>
            </a:r>
            <a:r>
              <a:rPr lang="en-US" dirty="0"/>
              <a:t> </a:t>
            </a:r>
            <a:r>
              <a:rPr lang="en-US" dirty="0" err="1"/>
              <a:t>reserva</a:t>
            </a:r>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431234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1000"/>
                                        <p:tgtEl>
                                          <p:spTgt spid="80899">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80899">
                                            <p:txEl>
                                              <p:pRg st="1" end="1"/>
                                            </p:txEl>
                                          </p:spTgt>
                                        </p:tgtEl>
                                        <p:attrNameLst>
                                          <p:attrName>style.visibility</p:attrName>
                                        </p:attrNameLst>
                                      </p:cBhvr>
                                      <p:to>
                                        <p:strVal val="visible"/>
                                      </p:to>
                                    </p:set>
                                    <p:animEffect transition="in" filter="wipe(left)">
                                      <p:cBhvr>
                                        <p:cTn id="11" dur="1000"/>
                                        <p:tgtEl>
                                          <p:spTgt spid="80899">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80899">
                                            <p:txEl>
                                              <p:pRg st="2" end="2"/>
                                            </p:txEl>
                                          </p:spTgt>
                                        </p:tgtEl>
                                        <p:attrNameLst>
                                          <p:attrName>style.visibility</p:attrName>
                                        </p:attrNameLst>
                                      </p:cBhvr>
                                      <p:to>
                                        <p:strVal val="visible"/>
                                      </p:to>
                                    </p:set>
                                    <p:animEffect transition="in" filter="wipe(left)">
                                      <p:cBhvr>
                                        <p:cTn id="15" dur="1000"/>
                                        <p:tgtEl>
                                          <p:spTgt spid="80899">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80899">
                                            <p:txEl>
                                              <p:pRg st="3" end="3"/>
                                            </p:txEl>
                                          </p:spTgt>
                                        </p:tgtEl>
                                        <p:attrNameLst>
                                          <p:attrName>style.visibility</p:attrName>
                                        </p:attrNameLst>
                                      </p:cBhvr>
                                      <p:to>
                                        <p:strVal val="visible"/>
                                      </p:to>
                                    </p:set>
                                    <p:animEffect transition="in" filter="wipe(left)">
                                      <p:cBhvr>
                                        <p:cTn id="19" dur="10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title"/>
          </p:nvPr>
        </p:nvSpPr>
        <p:spPr/>
        <p:txBody>
          <a:bodyPr/>
          <a:lstStyle/>
          <a:p>
            <a:r>
              <a:rPr lang="en-US" dirty="0" err="1"/>
              <a:t>Cargando</a:t>
            </a:r>
            <a:r>
              <a:rPr lang="en-US" dirty="0"/>
              <a:t> combustible</a:t>
            </a:r>
            <a:br>
              <a:rPr lang="en-US" dirty="0"/>
            </a:br>
            <a:r>
              <a:rPr lang="en-US" dirty="0" err="1"/>
              <a:t>en</a:t>
            </a:r>
            <a:r>
              <a:rPr lang="en-US" dirty="0"/>
              <a:t> una moto </a:t>
            </a:r>
            <a:r>
              <a:rPr lang="en-US" dirty="0" err="1"/>
              <a:t>acuatica</a:t>
            </a:r>
            <a:endParaRPr lang="en-US" dirty="0"/>
          </a:p>
        </p:txBody>
      </p:sp>
      <p:sp>
        <p:nvSpPr>
          <p:cNvPr id="81924" name="Rectangle 4"/>
          <p:cNvSpPr>
            <a:spLocks noGrp="1" noChangeArrowheads="1"/>
          </p:cNvSpPr>
          <p:nvPr>
            <p:ph sz="half" idx="1"/>
          </p:nvPr>
        </p:nvSpPr>
        <p:spPr/>
        <p:txBody>
          <a:bodyPr>
            <a:normAutofit fontScale="77500" lnSpcReduction="20000"/>
          </a:bodyPr>
          <a:lstStyle/>
          <a:p>
            <a:r>
              <a:rPr lang="en-US" sz="3100" dirty="0" err="1"/>
              <a:t>Peligros</a:t>
            </a:r>
            <a:endParaRPr lang="en-US" sz="3100" dirty="0"/>
          </a:p>
          <a:p>
            <a:pPr lvl="1"/>
            <a:r>
              <a:rPr lang="es-US" sz="2600" dirty="0"/>
              <a:t>Chequee el sistema de combustible en busca de fugas e inspeccione las conexiones de las mangueras frecuentemente</a:t>
            </a:r>
          </a:p>
          <a:p>
            <a:pPr lvl="1"/>
            <a:r>
              <a:rPr lang="es-US" sz="2600" dirty="0"/>
              <a:t>Evite derrames en o cerca del agua</a:t>
            </a:r>
          </a:p>
          <a:p>
            <a:pPr lvl="1"/>
            <a:r>
              <a:rPr lang="es-US" sz="2600" dirty="0"/>
              <a:t>NO incline la moto de agua (PWC) para llenar</a:t>
            </a:r>
            <a:br>
              <a:rPr lang="es-US" sz="2600" dirty="0"/>
            </a:br>
            <a:r>
              <a:rPr lang="es-US" sz="2600" dirty="0"/>
              <a:t>hasta el tope</a:t>
            </a:r>
          </a:p>
          <a:p>
            <a:pPr lvl="1"/>
            <a:r>
              <a:rPr lang="es-US" sz="2600" dirty="0"/>
              <a:t>Luego de llenar, huela</a:t>
            </a:r>
            <a:br>
              <a:rPr lang="es-US" sz="2600" dirty="0"/>
            </a:br>
            <a:r>
              <a:rPr lang="es-US" sz="2600" dirty="0"/>
              <a:t>en busca de vapores</a:t>
            </a:r>
          </a:p>
        </p:txBody>
      </p:sp>
      <p:sp>
        <p:nvSpPr>
          <p:cNvPr id="83971" name="Text Placeholder 4"/>
          <p:cNvSpPr>
            <a:spLocks noGrp="1"/>
          </p:cNvSpPr>
          <p:nvPr>
            <p:ph sz="half" idx="2"/>
          </p:nvPr>
        </p:nvSpPr>
        <p:spPr/>
        <p:txBody>
          <a:bodyPr/>
          <a:lstStyle/>
          <a:p>
            <a:pPr marL="0" indent="0">
              <a:buNone/>
            </a:pPr>
            <a:endParaRPr lang="en-US" dirty="0"/>
          </a:p>
        </p:txBody>
      </p:sp>
      <p:pic>
        <p:nvPicPr>
          <p:cNvPr id="81925" name="Picture 5" descr="pwc_inpsect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3606" y="2057400"/>
            <a:ext cx="3659188" cy="2443162"/>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121255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wipe(left)">
                                      <p:cBhvr>
                                        <p:cTn id="7" dur="1000"/>
                                        <p:tgtEl>
                                          <p:spTgt spid="81924">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81924">
                                            <p:txEl>
                                              <p:pRg st="1" end="1"/>
                                            </p:txEl>
                                          </p:spTgt>
                                        </p:tgtEl>
                                        <p:attrNameLst>
                                          <p:attrName>style.visibility</p:attrName>
                                        </p:attrNameLst>
                                      </p:cBhvr>
                                      <p:to>
                                        <p:strVal val="visible"/>
                                      </p:to>
                                    </p:set>
                                    <p:animEffect transition="in" filter="wipe(left)">
                                      <p:cBhvr>
                                        <p:cTn id="11" dur="1000"/>
                                        <p:tgtEl>
                                          <p:spTgt spid="81924">
                                            <p:txEl>
                                              <p:pRg st="1" end="1"/>
                                            </p:txEl>
                                          </p:spTgt>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81925"/>
                                        </p:tgtEl>
                                        <p:attrNameLst>
                                          <p:attrName>style.visibility</p:attrName>
                                        </p:attrNameLst>
                                      </p:cBhvr>
                                      <p:to>
                                        <p:strVal val="visible"/>
                                      </p:to>
                                    </p:set>
                                  </p:childTnLst>
                                </p:cTn>
                              </p:par>
                            </p:childTnLst>
                          </p:cTn>
                        </p:par>
                        <p:par>
                          <p:cTn id="15" fill="hold">
                            <p:stCondLst>
                              <p:cond delay="2500"/>
                            </p:stCondLst>
                            <p:childTnLst>
                              <p:par>
                                <p:cTn id="16" presetID="22" presetClass="entr" presetSubtype="8" fill="hold" nodeType="afterEffect">
                                  <p:stCondLst>
                                    <p:cond delay="250"/>
                                  </p:stCondLst>
                                  <p:childTnLst>
                                    <p:set>
                                      <p:cBhvr>
                                        <p:cTn id="17" dur="1" fill="hold">
                                          <p:stCondLst>
                                            <p:cond delay="0"/>
                                          </p:stCondLst>
                                        </p:cTn>
                                        <p:tgtEl>
                                          <p:spTgt spid="81924">
                                            <p:txEl>
                                              <p:pRg st="2" end="2"/>
                                            </p:txEl>
                                          </p:spTgt>
                                        </p:tgtEl>
                                        <p:attrNameLst>
                                          <p:attrName>style.visibility</p:attrName>
                                        </p:attrNameLst>
                                      </p:cBhvr>
                                      <p:to>
                                        <p:strVal val="visible"/>
                                      </p:to>
                                    </p:set>
                                    <p:animEffect transition="in" filter="wipe(left)">
                                      <p:cBhvr>
                                        <p:cTn id="18" dur="1000"/>
                                        <p:tgtEl>
                                          <p:spTgt spid="81924">
                                            <p:txEl>
                                              <p:pRg st="2" end="2"/>
                                            </p:txEl>
                                          </p:spTgt>
                                        </p:tgtEl>
                                      </p:cBhvr>
                                    </p:animEffect>
                                  </p:childTnLst>
                                </p:cTn>
                              </p:par>
                            </p:childTnLst>
                          </p:cTn>
                        </p:par>
                        <p:par>
                          <p:cTn id="19" fill="hold">
                            <p:stCondLst>
                              <p:cond delay="3750"/>
                            </p:stCondLst>
                            <p:childTnLst>
                              <p:par>
                                <p:cTn id="20" presetID="22" presetClass="entr" presetSubtype="8" fill="hold" nodeType="afterEffect">
                                  <p:stCondLst>
                                    <p:cond delay="250"/>
                                  </p:stCondLst>
                                  <p:childTnLst>
                                    <p:set>
                                      <p:cBhvr>
                                        <p:cTn id="21" dur="1" fill="hold">
                                          <p:stCondLst>
                                            <p:cond delay="0"/>
                                          </p:stCondLst>
                                        </p:cTn>
                                        <p:tgtEl>
                                          <p:spTgt spid="81924">
                                            <p:txEl>
                                              <p:pRg st="3" end="3"/>
                                            </p:txEl>
                                          </p:spTgt>
                                        </p:tgtEl>
                                        <p:attrNameLst>
                                          <p:attrName>style.visibility</p:attrName>
                                        </p:attrNameLst>
                                      </p:cBhvr>
                                      <p:to>
                                        <p:strVal val="visible"/>
                                      </p:to>
                                    </p:set>
                                    <p:animEffect transition="in" filter="wipe(left)">
                                      <p:cBhvr>
                                        <p:cTn id="22" dur="1000"/>
                                        <p:tgtEl>
                                          <p:spTgt spid="81924">
                                            <p:txEl>
                                              <p:pRg st="3" end="3"/>
                                            </p:txEl>
                                          </p:spTgt>
                                        </p:tgtEl>
                                      </p:cBhvr>
                                    </p:animEffect>
                                  </p:childTnLst>
                                </p:cTn>
                              </p:par>
                            </p:childTnLst>
                          </p:cTn>
                        </p:par>
                        <p:par>
                          <p:cTn id="23" fill="hold">
                            <p:stCondLst>
                              <p:cond delay="5000"/>
                            </p:stCondLst>
                            <p:childTnLst>
                              <p:par>
                                <p:cTn id="24" presetID="22" presetClass="entr" presetSubtype="8" fill="hold" nodeType="afterEffect">
                                  <p:stCondLst>
                                    <p:cond delay="250"/>
                                  </p:stCondLst>
                                  <p:childTnLst>
                                    <p:set>
                                      <p:cBhvr>
                                        <p:cTn id="25" dur="1" fill="hold">
                                          <p:stCondLst>
                                            <p:cond delay="0"/>
                                          </p:stCondLst>
                                        </p:cTn>
                                        <p:tgtEl>
                                          <p:spTgt spid="81924">
                                            <p:txEl>
                                              <p:pRg st="4" end="4"/>
                                            </p:txEl>
                                          </p:spTgt>
                                        </p:tgtEl>
                                        <p:attrNameLst>
                                          <p:attrName>style.visibility</p:attrName>
                                        </p:attrNameLst>
                                      </p:cBhvr>
                                      <p:to>
                                        <p:strVal val="visible"/>
                                      </p:to>
                                    </p:set>
                                    <p:animEffect transition="in" filter="wipe(left)">
                                      <p:cBhvr>
                                        <p:cTn id="26" dur="1000"/>
                                        <p:tgtEl>
                                          <p:spTgt spid="81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p:cNvSpPr>
            <a:spLocks noGrp="1"/>
          </p:cNvSpPr>
          <p:nvPr>
            <p:ph type="title"/>
          </p:nvPr>
        </p:nvSpPr>
        <p:spPr/>
        <p:txBody>
          <a:bodyPr/>
          <a:lstStyle/>
          <a:p>
            <a:r>
              <a:rPr lang="en-US" dirty="0">
                <a:latin typeface="Arial Black"/>
              </a:rPr>
              <a:t>Selector de combustible </a:t>
            </a:r>
            <a:r>
              <a:rPr lang="en-US" dirty="0" err="1">
                <a:latin typeface="Arial Black"/>
              </a:rPr>
              <a:t>en</a:t>
            </a:r>
            <a:r>
              <a:rPr lang="en-US" dirty="0">
                <a:latin typeface="Arial Black"/>
              </a:rPr>
              <a:t> una moto </a:t>
            </a:r>
            <a:r>
              <a:rPr lang="en-US" dirty="0" err="1">
                <a:latin typeface="Arial Black"/>
              </a:rPr>
              <a:t>acuatica</a:t>
            </a:r>
            <a:r>
              <a:rPr lang="en-US" dirty="0">
                <a:latin typeface="Arial Black"/>
              </a:rPr>
              <a:t> (PWC)</a:t>
            </a:r>
          </a:p>
        </p:txBody>
      </p:sp>
      <p:sp>
        <p:nvSpPr>
          <p:cNvPr id="82947" name="Content Placeholder 5"/>
          <p:cNvSpPr>
            <a:spLocks noGrp="1"/>
          </p:cNvSpPr>
          <p:nvPr>
            <p:ph sz="half" idx="1"/>
          </p:nvPr>
        </p:nvSpPr>
        <p:spPr/>
        <p:txBody>
          <a:bodyPr/>
          <a:lstStyle/>
          <a:p>
            <a:r>
              <a:rPr lang="en-US" dirty="0" err="1">
                <a:latin typeface="Arial" charset="0"/>
                <a:cs typeface="Arial" charset="0"/>
              </a:rPr>
              <a:t>Cerrado</a:t>
            </a:r>
            <a:r>
              <a:rPr lang="en-US" dirty="0">
                <a:latin typeface="Arial" charset="0"/>
                <a:cs typeface="Arial" charset="0"/>
              </a:rPr>
              <a:t> (off)</a:t>
            </a:r>
          </a:p>
          <a:p>
            <a:r>
              <a:rPr lang="en-US" dirty="0">
                <a:latin typeface="Arial" charset="0"/>
                <a:cs typeface="Arial" charset="0"/>
              </a:rPr>
              <a:t>Abierto (on)</a:t>
            </a:r>
          </a:p>
          <a:p>
            <a:r>
              <a:rPr lang="en-US" dirty="0" err="1">
                <a:latin typeface="Arial"/>
                <a:cs typeface="Arial"/>
              </a:rPr>
              <a:t>Reserva</a:t>
            </a:r>
            <a:endParaRPr lang="en-US" dirty="0">
              <a:latin typeface="Arial" charset="0"/>
              <a:cs typeface="Arial" charset="0"/>
            </a:endParaRPr>
          </a:p>
        </p:txBody>
      </p:sp>
      <p:sp>
        <p:nvSpPr>
          <p:cNvPr id="2" name="Content Placeholder 1">
            <a:extLst>
              <a:ext uri="{FF2B5EF4-FFF2-40B4-BE49-F238E27FC236}">
                <a16:creationId xmlns:a16="http://schemas.microsoft.com/office/drawing/2014/main" id="{9297CF96-B340-44D6-92BE-6C9C38638C40}"/>
              </a:ext>
            </a:extLst>
          </p:cNvPr>
          <p:cNvSpPr>
            <a:spLocks noGrp="1"/>
          </p:cNvSpPr>
          <p:nvPr>
            <p:ph sz="half" idx="2"/>
          </p:nvPr>
        </p:nvSpPr>
        <p:spPr/>
        <p:txBody>
          <a:bodyPr/>
          <a:lstStyle/>
          <a:p>
            <a:endParaRPr lang="en-US"/>
          </a:p>
        </p:txBody>
      </p:sp>
      <p:pic>
        <p:nvPicPr>
          <p:cNvPr id="7" name="Content Placeholder 5" descr="PWC_on_off_switch.jpg"/>
          <p:cNvPicPr>
            <a:picLocks noChangeAspect="1"/>
          </p:cNvPicPr>
          <p:nvPr/>
        </p:nvPicPr>
        <p:blipFill>
          <a:blip r:embed="rId3"/>
          <a:stretch>
            <a:fillRect/>
          </a:stretch>
        </p:blipFill>
        <p:spPr>
          <a:xfrm>
            <a:off x="4724400" y="1634836"/>
            <a:ext cx="3349625" cy="2128838"/>
          </a:xfrm>
          <a:prstGeom prst="rect">
            <a:avLst/>
          </a:prstGeom>
          <a:ln>
            <a:solidFill>
              <a:schemeClr val="accent4">
                <a:lumMod val="25000"/>
              </a:schemeClr>
            </a:solidFill>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6788296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down)">
                                      <p:cBhvr>
                                        <p:cTn id="7" dur="1000"/>
                                        <p:tgtEl>
                                          <p:spTgt spid="82947">
                                            <p:txEl>
                                              <p:pRg st="0" end="0"/>
                                            </p:txEl>
                                          </p:spTgt>
                                        </p:tgtEl>
                                      </p:cBhvr>
                                    </p:animEffect>
                                  </p:childTnLst>
                                </p:cTn>
                              </p:par>
                            </p:childTnLst>
                          </p:cTn>
                        </p:par>
                        <p:par>
                          <p:cTn id="8" fill="hold">
                            <p:stCondLst>
                              <p:cond delay="1250"/>
                            </p:stCondLst>
                            <p:childTnLst>
                              <p:par>
                                <p:cTn id="9" presetID="22" presetClass="entr" presetSubtype="4" fill="hold" nodeType="afterEffect">
                                  <p:stCondLst>
                                    <p:cond delay="250"/>
                                  </p:stCondLst>
                                  <p:childTnLst>
                                    <p:set>
                                      <p:cBhvr>
                                        <p:cTn id="10" dur="1" fill="hold">
                                          <p:stCondLst>
                                            <p:cond delay="0"/>
                                          </p:stCondLst>
                                        </p:cTn>
                                        <p:tgtEl>
                                          <p:spTgt spid="82947">
                                            <p:txEl>
                                              <p:pRg st="1" end="1"/>
                                            </p:txEl>
                                          </p:spTgt>
                                        </p:tgtEl>
                                        <p:attrNameLst>
                                          <p:attrName>style.visibility</p:attrName>
                                        </p:attrNameLst>
                                      </p:cBhvr>
                                      <p:to>
                                        <p:strVal val="visible"/>
                                      </p:to>
                                    </p:set>
                                    <p:animEffect transition="in" filter="wipe(down)">
                                      <p:cBhvr>
                                        <p:cTn id="11" dur="1000"/>
                                        <p:tgtEl>
                                          <p:spTgt spid="82947">
                                            <p:txEl>
                                              <p:pRg st="1" end="1"/>
                                            </p:txEl>
                                          </p:spTgt>
                                        </p:tgtEl>
                                      </p:cBhvr>
                                    </p:animEffect>
                                  </p:childTnLst>
                                </p:cTn>
                              </p:par>
                            </p:childTnLst>
                          </p:cTn>
                        </p:par>
                        <p:par>
                          <p:cTn id="12" fill="hold">
                            <p:stCondLst>
                              <p:cond delay="2500"/>
                            </p:stCondLst>
                            <p:childTnLst>
                              <p:par>
                                <p:cTn id="13" presetID="22" presetClass="entr" presetSubtype="4" fill="hold" nodeType="afterEffect">
                                  <p:stCondLst>
                                    <p:cond delay="250"/>
                                  </p:stCondLst>
                                  <p:childTnLst>
                                    <p:set>
                                      <p:cBhvr>
                                        <p:cTn id="14" dur="1" fill="hold">
                                          <p:stCondLst>
                                            <p:cond delay="0"/>
                                          </p:stCondLst>
                                        </p:cTn>
                                        <p:tgtEl>
                                          <p:spTgt spid="82947">
                                            <p:txEl>
                                              <p:pRg st="2" end="2"/>
                                            </p:txEl>
                                          </p:spTgt>
                                        </p:tgtEl>
                                        <p:attrNameLst>
                                          <p:attrName>style.visibility</p:attrName>
                                        </p:attrNameLst>
                                      </p:cBhvr>
                                      <p:to>
                                        <p:strVal val="visible"/>
                                      </p:to>
                                    </p:set>
                                    <p:animEffect transition="in" filter="wipe(down)">
                                      <p:cBhvr>
                                        <p:cTn id="15" dur="10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F790-E42C-764C-8268-44414B0DAFC1}"/>
              </a:ext>
            </a:extLst>
          </p:cNvPr>
          <p:cNvSpPr>
            <a:spLocks noGrp="1"/>
          </p:cNvSpPr>
          <p:nvPr>
            <p:ph type="title"/>
          </p:nvPr>
        </p:nvSpPr>
        <p:spPr>
          <a:xfrm>
            <a:off x="838200" y="274638"/>
            <a:ext cx="7848600" cy="1143000"/>
          </a:xfrm>
        </p:spPr>
        <p:txBody>
          <a:bodyPr/>
          <a:lstStyle/>
          <a:p>
            <a:r>
              <a:rPr lang="en-US" dirty="0" err="1"/>
              <a:t>Remolcando</a:t>
            </a:r>
            <a:r>
              <a:rPr lang="en-US" dirty="0"/>
              <a:t> </a:t>
            </a:r>
            <a:r>
              <a:rPr lang="en-US" dirty="0" err="1"/>
              <a:t>su</a:t>
            </a:r>
            <a:r>
              <a:rPr lang="en-US" dirty="0"/>
              <a:t> </a:t>
            </a:r>
            <a:r>
              <a:rPr lang="en-US" dirty="0" err="1"/>
              <a:t>embarcación</a:t>
            </a:r>
            <a:endParaRPr lang="en-US" dirty="0"/>
          </a:p>
        </p:txBody>
      </p:sp>
      <p:sp>
        <p:nvSpPr>
          <p:cNvPr id="3" name="Content Placeholder 2">
            <a:extLst>
              <a:ext uri="{FF2B5EF4-FFF2-40B4-BE49-F238E27FC236}">
                <a16:creationId xmlns:a16="http://schemas.microsoft.com/office/drawing/2014/main" id="{45803010-E189-5B41-BE36-FA44DB361551}"/>
              </a:ext>
            </a:extLst>
          </p:cNvPr>
          <p:cNvSpPr>
            <a:spLocks noGrp="1"/>
          </p:cNvSpPr>
          <p:nvPr>
            <p:ph idx="1"/>
          </p:nvPr>
        </p:nvSpPr>
        <p:spPr>
          <a:xfrm>
            <a:off x="838200" y="1600200"/>
            <a:ext cx="7848600" cy="4525963"/>
          </a:xfrm>
        </p:spPr>
        <p:txBody>
          <a:bodyPr/>
          <a:lstStyle/>
          <a:p>
            <a:r>
              <a:rPr lang="en-US" dirty="0"/>
              <a:t>Es </a:t>
            </a:r>
            <a:r>
              <a:rPr lang="en-US" dirty="0" err="1"/>
              <a:t>sumamente</a:t>
            </a:r>
            <a:r>
              <a:rPr lang="en-US" dirty="0"/>
              <a:t> </a:t>
            </a:r>
            <a:r>
              <a:rPr lang="en-US" dirty="0" err="1"/>
              <a:t>importante</a:t>
            </a:r>
            <a:r>
              <a:rPr lang="en-US" dirty="0"/>
              <a:t> </a:t>
            </a:r>
            <a:r>
              <a:rPr lang="en-US" dirty="0" err="1"/>
              <a:t>escoger</a:t>
            </a:r>
            <a:r>
              <a:rPr lang="en-US" dirty="0"/>
              <a:t> el </a:t>
            </a:r>
            <a:r>
              <a:rPr lang="en-US" dirty="0" err="1"/>
              <a:t>vehiculo</a:t>
            </a:r>
            <a:r>
              <a:rPr lang="en-US" dirty="0"/>
              <a:t> y el “trailer” de </a:t>
            </a:r>
            <a:r>
              <a:rPr lang="en-US" dirty="0" err="1"/>
              <a:t>tamano</a:t>
            </a:r>
            <a:r>
              <a:rPr lang="en-US" dirty="0"/>
              <a:t> </a:t>
            </a:r>
            <a:r>
              <a:rPr lang="en-US" dirty="0" err="1"/>
              <a:t>apropriado</a:t>
            </a:r>
            <a:r>
              <a:rPr lang="en-US" dirty="0"/>
              <a:t> para el </a:t>
            </a:r>
            <a:r>
              <a:rPr lang="en-US" dirty="0" err="1"/>
              <a:t>barco</a:t>
            </a:r>
            <a:endParaRPr lang="en-US" dirty="0"/>
          </a:p>
          <a:p>
            <a:pPr lvl="1"/>
            <a:r>
              <a:rPr lang="en-US" dirty="0"/>
              <a:t>Use el </a:t>
            </a:r>
            <a:r>
              <a:rPr lang="en-US" dirty="0" err="1"/>
              <a:t>tamano</a:t>
            </a:r>
            <a:r>
              <a:rPr lang="en-US" dirty="0"/>
              <a:t> del </a:t>
            </a:r>
            <a:r>
              <a:rPr lang="en-US" dirty="0" err="1"/>
              <a:t>barco</a:t>
            </a:r>
            <a:r>
              <a:rPr lang="en-US" dirty="0"/>
              <a:t> para </a:t>
            </a:r>
            <a:r>
              <a:rPr lang="en-US" dirty="0" err="1"/>
              <a:t>calcular</a:t>
            </a:r>
            <a:r>
              <a:rPr lang="en-US" dirty="0"/>
              <a:t> el trailer </a:t>
            </a:r>
            <a:r>
              <a:rPr lang="en-US" dirty="0" err="1"/>
              <a:t>apropiado</a:t>
            </a:r>
            <a:endParaRPr lang="en-US" dirty="0"/>
          </a:p>
          <a:p>
            <a:pPr lvl="1"/>
            <a:r>
              <a:rPr lang="en-US" dirty="0"/>
              <a:t>Use el peso del </a:t>
            </a:r>
            <a:r>
              <a:rPr lang="en-US" dirty="0" err="1"/>
              <a:t>barco</a:t>
            </a:r>
            <a:r>
              <a:rPr lang="en-US" dirty="0"/>
              <a:t> para </a:t>
            </a:r>
            <a:r>
              <a:rPr lang="en-US" dirty="0" err="1"/>
              <a:t>calcular</a:t>
            </a:r>
            <a:r>
              <a:rPr lang="en-US" dirty="0"/>
              <a:t> la </a:t>
            </a:r>
            <a:r>
              <a:rPr lang="en-US" dirty="0" err="1"/>
              <a:t>capacidad</a:t>
            </a:r>
            <a:r>
              <a:rPr lang="en-US" dirty="0"/>
              <a:t> de </a:t>
            </a:r>
            <a:r>
              <a:rPr lang="en-US" dirty="0" err="1"/>
              <a:t>remolque</a:t>
            </a:r>
            <a:r>
              <a:rPr lang="en-US" dirty="0"/>
              <a:t> </a:t>
            </a:r>
            <a:r>
              <a:rPr lang="en-US" dirty="0" err="1"/>
              <a:t>necesaria</a:t>
            </a:r>
            <a:r>
              <a:rPr lang="en-US" dirty="0"/>
              <a:t> para el </a:t>
            </a:r>
            <a:r>
              <a:rPr lang="en-US" dirty="0" err="1"/>
              <a:t>vehiculo</a:t>
            </a:r>
            <a:endParaRPr lang="en-US" dirty="0"/>
          </a:p>
          <a:p>
            <a:endParaRPr lang="en-US" dirty="0"/>
          </a:p>
        </p:txBody>
      </p:sp>
    </p:spTree>
    <p:extLst>
      <p:ext uri="{BB962C8B-B14F-4D97-AF65-F5344CB8AC3E}">
        <p14:creationId xmlns:p14="http://schemas.microsoft.com/office/powerpoint/2010/main" val="23191366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838200" y="274638"/>
            <a:ext cx="7848600" cy="1143000"/>
          </a:xfrm>
        </p:spPr>
        <p:txBody>
          <a:bodyPr/>
          <a:lstStyle/>
          <a:p>
            <a:r>
              <a:rPr lang="en-US" dirty="0" err="1"/>
              <a:t>Calculando</a:t>
            </a:r>
            <a:r>
              <a:rPr lang="en-US" dirty="0"/>
              <a:t> el </a:t>
            </a:r>
            <a:r>
              <a:rPr lang="en-US" dirty="0" err="1"/>
              <a:t>remolque</a:t>
            </a:r>
            <a:endParaRPr lang="en-US" dirty="0"/>
          </a:p>
        </p:txBody>
      </p:sp>
      <p:sp>
        <p:nvSpPr>
          <p:cNvPr id="84995" name="Content Placeholder 5"/>
          <p:cNvSpPr>
            <a:spLocks noGrp="1"/>
          </p:cNvSpPr>
          <p:nvPr>
            <p:ph idx="1"/>
          </p:nvPr>
        </p:nvSpPr>
        <p:spPr>
          <a:xfrm>
            <a:off x="838200" y="1600200"/>
            <a:ext cx="7848600" cy="4525963"/>
          </a:xfrm>
        </p:spPr>
        <p:txBody>
          <a:bodyPr/>
          <a:lstStyle/>
          <a:p>
            <a:pPr lvl="1"/>
            <a:r>
              <a:rPr lang="es-US" dirty="0"/>
              <a:t>Asegúrese de que el peso del barco y el motor no excedan el 90% de la capacidad de carga del remolque. Este debe tener capacidad de llevar su:</a:t>
            </a:r>
          </a:p>
          <a:p>
            <a:pPr lvl="2"/>
            <a:r>
              <a:rPr lang="es-US" dirty="0"/>
              <a:t>Embarcación</a:t>
            </a:r>
          </a:p>
          <a:p>
            <a:pPr lvl="2"/>
            <a:r>
              <a:rPr lang="es-US" dirty="0"/>
              <a:t>Motor(es)</a:t>
            </a:r>
          </a:p>
          <a:p>
            <a:pPr lvl="2"/>
            <a:r>
              <a:rPr lang="es-US" dirty="0"/>
              <a:t>Combustible</a:t>
            </a:r>
          </a:p>
          <a:p>
            <a:pPr lvl="2"/>
            <a:r>
              <a:rPr lang="es-US" dirty="0"/>
              <a:t>Equipo</a:t>
            </a:r>
          </a:p>
          <a:p>
            <a:endParaRPr lang="es-US" dirty="0"/>
          </a:p>
        </p:txBody>
      </p:sp>
      <p:pic>
        <p:nvPicPr>
          <p:cNvPr id="87044" name="Picture 10" descr="C:\DOCUME~1\bbullock\LOCALS~1\Temp\VMwareDnD\c7f12cba\boat_trailer_no_callout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3657600"/>
            <a:ext cx="4114801" cy="1404912"/>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8359915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1000"/>
                                        <p:tgtEl>
                                          <p:spTgt spid="84995">
                                            <p:txEl>
                                              <p:pRg st="0" end="0"/>
                                            </p:txEl>
                                          </p:spTgt>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87044"/>
                                        </p:tgtEl>
                                        <p:attrNameLst>
                                          <p:attrName>style.visibility</p:attrName>
                                        </p:attrNameLst>
                                      </p:cBhvr>
                                      <p:to>
                                        <p:strVal val="visible"/>
                                      </p:to>
                                    </p:set>
                                    <p:animEffect transition="in" filter="wipe(right)">
                                      <p:cBhvr>
                                        <p:cTn id="11" dur="1000"/>
                                        <p:tgtEl>
                                          <p:spTgt spid="87044"/>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wipe(left)">
                                      <p:cBhvr>
                                        <p:cTn id="15" dur="1000"/>
                                        <p:tgtEl>
                                          <p:spTgt spid="84995">
                                            <p:txEl>
                                              <p:pRg st="1" end="1"/>
                                            </p:txEl>
                                          </p:spTgt>
                                        </p:tgtEl>
                                      </p:cBhvr>
                                    </p:animEffect>
                                  </p:childTnLst>
                                </p:cTn>
                              </p:par>
                            </p:childTnLst>
                          </p:cTn>
                        </p:par>
                        <p:par>
                          <p:cTn id="16" fill="hold">
                            <p:stCondLst>
                              <p:cond delay="3500"/>
                            </p:stCondLst>
                            <p:childTnLst>
                              <p:par>
                                <p:cTn id="17" presetID="22" presetClass="entr" presetSubtype="8" fill="hold" nodeType="afterEffect">
                                  <p:stCondLst>
                                    <p:cond delay="250"/>
                                  </p:stCondLst>
                                  <p:childTnLst>
                                    <p:set>
                                      <p:cBhvr>
                                        <p:cTn id="18" dur="1" fill="hold">
                                          <p:stCondLst>
                                            <p:cond delay="0"/>
                                          </p:stCondLst>
                                        </p:cTn>
                                        <p:tgtEl>
                                          <p:spTgt spid="84995">
                                            <p:txEl>
                                              <p:pRg st="2" end="2"/>
                                            </p:txEl>
                                          </p:spTgt>
                                        </p:tgtEl>
                                        <p:attrNameLst>
                                          <p:attrName>style.visibility</p:attrName>
                                        </p:attrNameLst>
                                      </p:cBhvr>
                                      <p:to>
                                        <p:strVal val="visible"/>
                                      </p:to>
                                    </p:set>
                                    <p:animEffect transition="in" filter="wipe(left)">
                                      <p:cBhvr>
                                        <p:cTn id="19" dur="1000"/>
                                        <p:tgtEl>
                                          <p:spTgt spid="84995">
                                            <p:txEl>
                                              <p:pRg st="2" end="2"/>
                                            </p:txEl>
                                          </p:spTgt>
                                        </p:tgtEl>
                                      </p:cBhvr>
                                    </p:animEffect>
                                  </p:childTnLst>
                                </p:cTn>
                              </p:par>
                            </p:childTnLst>
                          </p:cTn>
                        </p:par>
                        <p:par>
                          <p:cTn id="20" fill="hold">
                            <p:stCondLst>
                              <p:cond delay="4750"/>
                            </p:stCondLst>
                            <p:childTnLst>
                              <p:par>
                                <p:cTn id="21" presetID="22" presetClass="entr" presetSubtype="8" fill="hold" nodeType="afterEffect">
                                  <p:stCondLst>
                                    <p:cond delay="250"/>
                                  </p:stCondLst>
                                  <p:childTnLst>
                                    <p:set>
                                      <p:cBhvr>
                                        <p:cTn id="22" dur="1" fill="hold">
                                          <p:stCondLst>
                                            <p:cond delay="0"/>
                                          </p:stCondLst>
                                        </p:cTn>
                                        <p:tgtEl>
                                          <p:spTgt spid="84995">
                                            <p:txEl>
                                              <p:pRg st="3" end="3"/>
                                            </p:txEl>
                                          </p:spTgt>
                                        </p:tgtEl>
                                        <p:attrNameLst>
                                          <p:attrName>style.visibility</p:attrName>
                                        </p:attrNameLst>
                                      </p:cBhvr>
                                      <p:to>
                                        <p:strVal val="visible"/>
                                      </p:to>
                                    </p:set>
                                    <p:animEffect transition="in" filter="wipe(left)">
                                      <p:cBhvr>
                                        <p:cTn id="23" dur="1000"/>
                                        <p:tgtEl>
                                          <p:spTgt spid="84995">
                                            <p:txEl>
                                              <p:pRg st="3" end="3"/>
                                            </p:txEl>
                                          </p:spTgt>
                                        </p:tgtEl>
                                      </p:cBhvr>
                                    </p:animEffect>
                                  </p:childTnLst>
                                </p:cTn>
                              </p:par>
                            </p:childTnLst>
                          </p:cTn>
                        </p:par>
                        <p:par>
                          <p:cTn id="24" fill="hold">
                            <p:stCondLst>
                              <p:cond delay="6000"/>
                            </p:stCondLst>
                            <p:childTnLst>
                              <p:par>
                                <p:cTn id="25" presetID="22" presetClass="entr" presetSubtype="8" fill="hold" nodeType="afterEffect">
                                  <p:stCondLst>
                                    <p:cond delay="25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wipe(left)">
                                      <p:cBhvr>
                                        <p:cTn id="27" dur="10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err="1"/>
              <a:t>Decidiendo</a:t>
            </a:r>
            <a:r>
              <a:rPr lang="en-US" dirty="0"/>
              <a:t> el </a:t>
            </a:r>
            <a:r>
              <a:rPr lang="en-US" dirty="0" err="1"/>
              <a:t>remolque</a:t>
            </a:r>
            <a:endParaRPr lang="en-US" dirty="0"/>
          </a:p>
        </p:txBody>
      </p:sp>
      <p:sp>
        <p:nvSpPr>
          <p:cNvPr id="88067" name="TextBox 4"/>
          <p:cNvSpPr txBox="1">
            <a:spLocks noChangeArrowheads="1"/>
          </p:cNvSpPr>
          <p:nvPr/>
        </p:nvSpPr>
        <p:spPr bwMode="auto">
          <a:xfrm>
            <a:off x="727330" y="1133168"/>
            <a:ext cx="7675563" cy="2092881"/>
          </a:xfrm>
          <a:prstGeom prst="rect">
            <a:avLst/>
          </a:prstGeom>
          <a:noFill/>
          <a:ln w="9525">
            <a:noFill/>
            <a:miter lim="800000"/>
            <a:headEnd/>
            <a:tailEnd/>
          </a:ln>
        </p:spPr>
        <p:txBody>
          <a:bodyPr wrap="square" lIns="91440" tIns="45720" rIns="91440" bIns="45720" anchor="t">
            <a:spAutoFit/>
          </a:bodyPr>
          <a:lstStyle/>
          <a:p>
            <a:pPr fontAlgn="t">
              <a:spcAft>
                <a:spcPts val="600"/>
              </a:spcAft>
            </a:pPr>
            <a:r>
              <a:rPr lang="es-US" sz="2500" dirty="0">
                <a:solidFill>
                  <a:srgbClr val="000000"/>
                </a:solidFill>
                <a:latin typeface="Arial Black"/>
              </a:rPr>
              <a:t>Ejemplo:</a:t>
            </a:r>
          </a:p>
          <a:p>
            <a:pPr fontAlgn="t"/>
            <a:r>
              <a:rPr lang="es-US" sz="2500" b="1" dirty="0">
                <a:solidFill>
                  <a:srgbClr val="000000"/>
                </a:solidFill>
                <a:latin typeface="Arial"/>
                <a:cs typeface="Arial"/>
              </a:rPr>
              <a:t>Tamaño del bote: 19 pies de eslora</a:t>
            </a:r>
          </a:p>
          <a:p>
            <a:pPr fontAlgn="t"/>
            <a:r>
              <a:rPr lang="es-US" sz="2500" b="1" dirty="0">
                <a:solidFill>
                  <a:srgbClr val="000000"/>
                </a:solidFill>
                <a:latin typeface="Arial"/>
                <a:cs typeface="Arial"/>
              </a:rPr>
              <a:t>Peso del bote: 2600 </a:t>
            </a:r>
            <a:r>
              <a:rPr lang="es-US" sz="2500" b="1" dirty="0" err="1">
                <a:solidFill>
                  <a:srgbClr val="000000"/>
                </a:solidFill>
                <a:latin typeface="Arial"/>
                <a:cs typeface="Arial"/>
              </a:rPr>
              <a:t>lbs</a:t>
            </a:r>
            <a:r>
              <a:rPr lang="es-US" sz="2500" b="1" dirty="0">
                <a:solidFill>
                  <a:srgbClr val="000000"/>
                </a:solidFill>
                <a:latin typeface="Arial"/>
                <a:cs typeface="Arial"/>
              </a:rPr>
              <a:t>. (Incluye peso de motor, combustible y equipo)</a:t>
            </a:r>
          </a:p>
          <a:p>
            <a:endParaRPr lang="es-US" sz="2500" b="1" dirty="0">
              <a:solidFill>
                <a:srgbClr val="000000"/>
              </a:solidFill>
              <a:cs typeface="Arial"/>
            </a:endParaRPr>
          </a:p>
        </p:txBody>
      </p:sp>
      <p:sp>
        <p:nvSpPr>
          <p:cNvPr id="6" name="Text Placeholder 6"/>
          <p:cNvSpPr txBox="1">
            <a:spLocks/>
          </p:cNvSpPr>
          <p:nvPr/>
        </p:nvSpPr>
        <p:spPr bwMode="auto">
          <a:xfrm>
            <a:off x="914400" y="4002881"/>
            <a:ext cx="3254375" cy="1519237"/>
          </a:xfrm>
          <a:prstGeom prst="rect">
            <a:avLst/>
          </a:prstGeom>
          <a:noFill/>
          <a:ln w="9525">
            <a:noFill/>
            <a:miter lim="800000"/>
            <a:headEnd/>
            <a:tailEnd/>
          </a:ln>
        </p:spPr>
        <p:txBody>
          <a:bodyPr lIns="91440" tIns="45720" rIns="91440" bIns="45720" anchor="t"/>
          <a:lstStyle/>
          <a:p>
            <a:pPr>
              <a:spcBef>
                <a:spcPts val="1200"/>
              </a:spcBef>
              <a:buClr>
                <a:srgbClr val="009900"/>
              </a:buClr>
              <a:buSzPct val="110000"/>
              <a:defRPr/>
            </a:pPr>
            <a:r>
              <a:rPr lang="es-US" sz="2500" kern="0" dirty="0">
                <a:latin typeface="Arial"/>
                <a:cs typeface="Arial"/>
              </a:rPr>
              <a:t>¿</a:t>
            </a:r>
            <a:r>
              <a:rPr lang="es-US" sz="2500" b="1" kern="0" dirty="0">
                <a:solidFill>
                  <a:srgbClr val="000000"/>
                </a:solidFill>
                <a:latin typeface="Arial"/>
                <a:cs typeface="Arial"/>
              </a:rPr>
              <a:t>Que capacidad de remolque </a:t>
            </a:r>
            <a:r>
              <a:rPr lang="es-US" sz="2500" b="1" kern="0" dirty="0" err="1">
                <a:solidFill>
                  <a:srgbClr val="000000"/>
                </a:solidFill>
                <a:latin typeface="Arial"/>
                <a:cs typeface="Arial"/>
              </a:rPr>
              <a:t>escojería</a:t>
            </a:r>
            <a:r>
              <a:rPr lang="es-US" sz="2500" b="1" kern="0" dirty="0">
                <a:solidFill>
                  <a:srgbClr val="000000"/>
                </a:solidFill>
                <a:latin typeface="Arial"/>
                <a:cs typeface="Arial"/>
              </a:rPr>
              <a:t>?</a:t>
            </a:r>
            <a:endParaRPr lang="es-US" dirty="0">
              <a:cs typeface="Arial"/>
            </a:endParaRPr>
          </a:p>
        </p:txBody>
      </p:sp>
      <p:cxnSp>
        <p:nvCxnSpPr>
          <p:cNvPr id="88069" name="Straight Connector 6"/>
          <p:cNvCxnSpPr>
            <a:cxnSpLocks noChangeShapeType="1"/>
          </p:cNvCxnSpPr>
          <p:nvPr/>
        </p:nvCxnSpPr>
        <p:spPr bwMode="auto">
          <a:xfrm>
            <a:off x="650875" y="3379686"/>
            <a:ext cx="7675563" cy="0"/>
          </a:xfrm>
          <a:prstGeom prst="line">
            <a:avLst/>
          </a:prstGeom>
          <a:noFill/>
          <a:ln w="28575" algn="ctr">
            <a:solidFill>
              <a:schemeClr val="tx1"/>
            </a:solidFill>
            <a:round/>
            <a:headEnd/>
            <a:tailEnd/>
          </a:ln>
        </p:spPr>
      </p:cxnSp>
      <p:sp>
        <p:nvSpPr>
          <p:cNvPr id="8" name="Rectangle 7"/>
          <p:cNvSpPr/>
          <p:nvPr/>
        </p:nvSpPr>
        <p:spPr>
          <a:xfrm>
            <a:off x="4821238" y="3962400"/>
            <a:ext cx="1954212" cy="1600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91440" tIns="45720" rIns="91440" bIns="45720" anchor="t">
            <a:spAutoFit/>
          </a:bodyPr>
          <a:lstStyle/>
          <a:p>
            <a:pPr marL="514350" indent="-514350" algn="ctr" eaLnBrk="0" hangingPunct="0">
              <a:spcBef>
                <a:spcPts val="1200"/>
              </a:spcBef>
              <a:buClr>
                <a:srgbClr val="009900"/>
              </a:buClr>
              <a:buSzPct val="110000"/>
              <a:defRPr/>
            </a:pPr>
            <a:r>
              <a:rPr lang="en-US" sz="2500" b="1" kern="0">
                <a:solidFill>
                  <a:srgbClr val="000000"/>
                </a:solidFill>
                <a:latin typeface="Arial" pitchFamily="34" charset="0"/>
                <a:cs typeface="Arial" pitchFamily="34" charset="0"/>
              </a:rPr>
              <a:t>2300 lbs. </a:t>
            </a:r>
          </a:p>
          <a:p>
            <a:pPr marL="514350" indent="-514350" algn="ctr" eaLnBrk="0" hangingPunct="0">
              <a:spcBef>
                <a:spcPts val="1200"/>
              </a:spcBef>
              <a:buClr>
                <a:srgbClr val="009900"/>
              </a:buClr>
              <a:buSzPct val="110000"/>
              <a:defRPr/>
            </a:pPr>
            <a:r>
              <a:rPr lang="en-US" sz="2500" b="1" kern="0">
                <a:solidFill>
                  <a:srgbClr val="000000"/>
                </a:solidFill>
                <a:latin typeface="Arial" pitchFamily="34" charset="0"/>
                <a:cs typeface="Arial" pitchFamily="34" charset="0"/>
              </a:rPr>
              <a:t>o</a:t>
            </a:r>
          </a:p>
          <a:p>
            <a:pPr marL="514350" indent="-514350" algn="ctr" eaLnBrk="0" hangingPunct="0">
              <a:spcBef>
                <a:spcPts val="1200"/>
              </a:spcBef>
              <a:buClr>
                <a:srgbClr val="009900"/>
              </a:buClr>
              <a:buSzPct val="110000"/>
              <a:defRPr/>
            </a:pPr>
            <a:r>
              <a:rPr lang="en-US" sz="2500" b="1" kern="0">
                <a:solidFill>
                  <a:srgbClr val="000000"/>
                </a:solidFill>
                <a:latin typeface="Arial" pitchFamily="34" charset="0"/>
                <a:cs typeface="Arial" pitchFamily="34" charset="0"/>
              </a:rPr>
              <a:t>3000 lbs. </a:t>
            </a:r>
          </a:p>
        </p:txBody>
      </p:sp>
      <p:sp>
        <p:nvSpPr>
          <p:cNvPr id="9" name="Right Arrow 8"/>
          <p:cNvSpPr>
            <a:spLocks noChangeArrowheads="1"/>
          </p:cNvSpPr>
          <p:nvPr/>
        </p:nvSpPr>
        <p:spPr bwMode="auto">
          <a:xfrm>
            <a:off x="3783013" y="4713288"/>
            <a:ext cx="525462" cy="317500"/>
          </a:xfrm>
          <a:prstGeom prst="rightArrow">
            <a:avLst>
              <a:gd name="adj1" fmla="val 50000"/>
              <a:gd name="adj2" fmla="val 50002"/>
            </a:avLst>
          </a:prstGeom>
          <a:solidFill>
            <a:srgbClr val="0070C0"/>
          </a:solidFill>
          <a:ln w="9525">
            <a:noFill/>
            <a:miter lim="800000"/>
            <a:headEnd/>
            <a:tailEnd/>
          </a:ln>
        </p:spPr>
        <p:txBody>
          <a:bodyPr anchor="ctr">
            <a:spAutoFit/>
          </a:bodyPr>
          <a:lstStyle/>
          <a:p>
            <a:pPr algn="ctr">
              <a:spcBef>
                <a:spcPts val="2400"/>
              </a:spcBef>
              <a:buClr>
                <a:srgbClr val="38FF38"/>
              </a:buClr>
            </a:pPr>
            <a:endParaRPr lang="en-US">
              <a:solidFill>
                <a:srgbClr val="000000"/>
              </a:solidFill>
              <a:latin typeface="Arial Black" pitchFamily="34" charset="0"/>
            </a:endParaRPr>
          </a:p>
        </p:txBody>
      </p:sp>
    </p:spTree>
    <p:extLst>
      <p:ext uri="{BB962C8B-B14F-4D97-AF65-F5344CB8AC3E}">
        <p14:creationId xmlns:p14="http://schemas.microsoft.com/office/powerpoint/2010/main" val="42190695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1000"/>
                                        <p:tgtEl>
                                          <p:spTgt spid="88067">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88067">
                                            <p:txEl>
                                              <p:pRg st="1" end="1"/>
                                            </p:txEl>
                                          </p:spTgt>
                                        </p:tgtEl>
                                        <p:attrNameLst>
                                          <p:attrName>style.visibility</p:attrName>
                                        </p:attrNameLst>
                                      </p:cBhvr>
                                      <p:to>
                                        <p:strVal val="visible"/>
                                      </p:to>
                                    </p:set>
                                    <p:animEffect transition="in" filter="wipe(left)">
                                      <p:cBhvr>
                                        <p:cTn id="11" dur="1000"/>
                                        <p:tgtEl>
                                          <p:spTgt spid="88067">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wipe(left)">
                                      <p:cBhvr>
                                        <p:cTn id="15" dur="1000"/>
                                        <p:tgtEl>
                                          <p:spTgt spid="880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p:txBody>
          <a:bodyPr/>
          <a:lstStyle/>
          <a:p>
            <a:r>
              <a:rPr lang="es-US" sz="3600" b="1" dirty="0">
                <a:latin typeface="Arial"/>
                <a:cs typeface="Arial"/>
              </a:rPr>
              <a:t>Escogiendo el Vehículo Correcto</a:t>
            </a:r>
            <a:endParaRPr lang="es-US" sz="3600" dirty="0">
              <a:latin typeface="Arial"/>
              <a:cs typeface="Arial"/>
            </a:endParaRPr>
          </a:p>
        </p:txBody>
      </p:sp>
      <p:sp>
        <p:nvSpPr>
          <p:cNvPr id="88067" name="Content Placeholder 5"/>
          <p:cNvSpPr>
            <a:spLocks noGrp="1"/>
          </p:cNvSpPr>
          <p:nvPr>
            <p:ph sz="half" idx="1"/>
          </p:nvPr>
        </p:nvSpPr>
        <p:spPr/>
        <p:txBody>
          <a:bodyPr/>
          <a:lstStyle/>
          <a:p>
            <a:r>
              <a:rPr lang="es-US" dirty="0">
                <a:latin typeface="Arial"/>
                <a:cs typeface="Arial"/>
              </a:rPr>
              <a:t>El vehículo que remolca debe tener la capacidad </a:t>
            </a:r>
            <a:br>
              <a:rPr lang="es-US" dirty="0">
                <a:latin typeface="Arial"/>
                <a:cs typeface="Arial"/>
              </a:rPr>
            </a:br>
            <a:r>
              <a:rPr lang="es-US" dirty="0">
                <a:latin typeface="Arial"/>
                <a:cs typeface="Arial"/>
              </a:rPr>
              <a:t>para arrastrar el peso combinado de:</a:t>
            </a:r>
            <a:endParaRPr lang="es-US" b="0" dirty="0">
              <a:latin typeface="Arial"/>
              <a:cs typeface="Arial"/>
            </a:endParaRPr>
          </a:p>
          <a:p>
            <a:pPr lvl="1"/>
            <a:r>
              <a:rPr lang="es-US" dirty="0">
                <a:latin typeface="Arial"/>
                <a:cs typeface="Arial"/>
              </a:rPr>
              <a:t>La Embarcación</a:t>
            </a:r>
            <a:endParaRPr lang="es-US" dirty="0">
              <a:latin typeface="Arial" charset="0"/>
              <a:cs typeface="Arial" charset="0"/>
            </a:endParaRPr>
          </a:p>
          <a:p>
            <a:pPr lvl="1"/>
            <a:r>
              <a:rPr lang="es-US" dirty="0">
                <a:latin typeface="Arial"/>
                <a:cs typeface="Arial"/>
              </a:rPr>
              <a:t>El Motor</a:t>
            </a:r>
            <a:endParaRPr lang="es-US" dirty="0"/>
          </a:p>
          <a:p>
            <a:pPr lvl="1"/>
            <a:r>
              <a:rPr lang="es-US" dirty="0">
                <a:latin typeface="Arial"/>
                <a:cs typeface="Arial"/>
              </a:rPr>
              <a:t>El Remolque</a:t>
            </a:r>
            <a:endParaRPr lang="es-US" dirty="0"/>
          </a:p>
        </p:txBody>
      </p:sp>
      <p:sp>
        <p:nvSpPr>
          <p:cNvPr id="3" name="Content Placeholder 2">
            <a:extLst>
              <a:ext uri="{FF2B5EF4-FFF2-40B4-BE49-F238E27FC236}">
                <a16:creationId xmlns:a16="http://schemas.microsoft.com/office/drawing/2014/main" id="{22EE7038-188D-463F-AB5A-959B8A27917F}"/>
              </a:ext>
            </a:extLst>
          </p:cNvPr>
          <p:cNvSpPr>
            <a:spLocks noGrp="1"/>
          </p:cNvSpPr>
          <p:nvPr>
            <p:ph sz="half" idx="2"/>
          </p:nvPr>
        </p:nvSpPr>
        <p:spPr/>
        <p:txBody>
          <a:bodyPr/>
          <a:lstStyle/>
          <a:p>
            <a:endParaRPr lang="en-US"/>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2" name="Picture 6" descr="C:\DOCUME~1\bbullock\LOCALS~1\Temp\VMwareDnD\4ed7e34f\trailer_practice.jpg">
            <a:extLst>
              <a:ext uri="{FF2B5EF4-FFF2-40B4-BE49-F238E27FC236}">
                <a16:creationId xmlns:a16="http://schemas.microsoft.com/office/drawing/2014/main" id="{175F66C4-08F3-4086-AD59-2579BBBBE0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8982" y="1828800"/>
            <a:ext cx="3801674" cy="3276600"/>
          </a:xfrm>
          <a:prstGeom prst="rect">
            <a:avLst/>
          </a:prstGeom>
          <a:noFill/>
          <a:ln w="9525">
            <a:noFill/>
            <a:miter lim="800000"/>
            <a:headEnd/>
            <a:tailEnd/>
          </a:ln>
        </p:spPr>
      </p:pic>
    </p:spTree>
    <p:extLst>
      <p:ext uri="{BB962C8B-B14F-4D97-AF65-F5344CB8AC3E}">
        <p14:creationId xmlns:p14="http://schemas.microsoft.com/office/powerpoint/2010/main" val="8046820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1000"/>
                                        <p:tgtEl>
                                          <p:spTgt spid="88067">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750"/>
                                        <p:tgtEl>
                                          <p:spTgt spid="2"/>
                                        </p:tgtEl>
                                      </p:cBhvr>
                                    </p:animEffect>
                                  </p:childTnLst>
                                </p:cTn>
                              </p:par>
                            </p:childTnLst>
                          </p:cTn>
                        </p:par>
                        <p:par>
                          <p:cTn id="12" fill="hold">
                            <p:stCondLst>
                              <p:cond delay="1750"/>
                            </p:stCondLst>
                            <p:childTnLst>
                              <p:par>
                                <p:cTn id="13" presetID="22" presetClass="entr" presetSubtype="8" fill="hold" nodeType="afterEffect">
                                  <p:stCondLst>
                                    <p:cond delay="250"/>
                                  </p:stCondLst>
                                  <p:childTnLst>
                                    <p:set>
                                      <p:cBhvr>
                                        <p:cTn id="14" dur="1" fill="hold">
                                          <p:stCondLst>
                                            <p:cond delay="0"/>
                                          </p:stCondLst>
                                        </p:cTn>
                                        <p:tgtEl>
                                          <p:spTgt spid="88067">
                                            <p:txEl>
                                              <p:pRg st="1" end="1"/>
                                            </p:txEl>
                                          </p:spTgt>
                                        </p:tgtEl>
                                        <p:attrNameLst>
                                          <p:attrName>style.visibility</p:attrName>
                                        </p:attrNameLst>
                                      </p:cBhvr>
                                      <p:to>
                                        <p:strVal val="visible"/>
                                      </p:to>
                                    </p:set>
                                    <p:animEffect transition="in" filter="wipe(left)">
                                      <p:cBhvr>
                                        <p:cTn id="15" dur="1000"/>
                                        <p:tgtEl>
                                          <p:spTgt spid="88067">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250"/>
                                  </p:stCondLst>
                                  <p:childTnLst>
                                    <p:set>
                                      <p:cBhvr>
                                        <p:cTn id="18" dur="1" fill="hold">
                                          <p:stCondLst>
                                            <p:cond delay="0"/>
                                          </p:stCondLst>
                                        </p:cTn>
                                        <p:tgtEl>
                                          <p:spTgt spid="88067">
                                            <p:txEl>
                                              <p:pRg st="2" end="2"/>
                                            </p:txEl>
                                          </p:spTgt>
                                        </p:tgtEl>
                                        <p:attrNameLst>
                                          <p:attrName>style.visibility</p:attrName>
                                        </p:attrNameLst>
                                      </p:cBhvr>
                                      <p:to>
                                        <p:strVal val="visible"/>
                                      </p:to>
                                    </p:set>
                                    <p:animEffect transition="in" filter="wipe(left)">
                                      <p:cBhvr>
                                        <p:cTn id="19" dur="1000"/>
                                        <p:tgtEl>
                                          <p:spTgt spid="88067">
                                            <p:txEl>
                                              <p:pRg st="2" end="2"/>
                                            </p:txEl>
                                          </p:spTgt>
                                        </p:tgtEl>
                                      </p:cBhvr>
                                    </p:animEffect>
                                  </p:childTnLst>
                                </p:cTn>
                              </p:par>
                            </p:childTnLst>
                          </p:cTn>
                        </p:par>
                        <p:par>
                          <p:cTn id="20" fill="hold">
                            <p:stCondLst>
                              <p:cond delay="4250"/>
                            </p:stCondLst>
                            <p:childTnLst>
                              <p:par>
                                <p:cTn id="21" presetID="22" presetClass="entr" presetSubtype="8" fill="hold" nodeType="afterEffect">
                                  <p:stCondLst>
                                    <p:cond delay="250"/>
                                  </p:stCondLst>
                                  <p:childTnLst>
                                    <p:set>
                                      <p:cBhvr>
                                        <p:cTn id="22" dur="1" fill="hold">
                                          <p:stCondLst>
                                            <p:cond delay="0"/>
                                          </p:stCondLst>
                                        </p:cTn>
                                        <p:tgtEl>
                                          <p:spTgt spid="88067">
                                            <p:txEl>
                                              <p:pRg st="3" end="3"/>
                                            </p:txEl>
                                          </p:spTgt>
                                        </p:tgtEl>
                                        <p:attrNameLst>
                                          <p:attrName>style.visibility</p:attrName>
                                        </p:attrNameLst>
                                      </p:cBhvr>
                                      <p:to>
                                        <p:strVal val="visible"/>
                                      </p:to>
                                    </p:set>
                                    <p:animEffect transition="in" filter="wipe(left)">
                                      <p:cBhvr>
                                        <p:cTn id="23" dur="10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38200" y="274638"/>
            <a:ext cx="7848600" cy="1143000"/>
          </a:xfrm>
        </p:spPr>
        <p:txBody>
          <a:bodyPr/>
          <a:lstStyle/>
          <a:p>
            <a:r>
              <a:rPr lang="en-US" dirty="0" err="1"/>
              <a:t>Temas</a:t>
            </a:r>
            <a:r>
              <a:rPr lang="en-US"/>
              <a:t> Claves</a:t>
            </a:r>
          </a:p>
        </p:txBody>
      </p:sp>
      <p:sp>
        <p:nvSpPr>
          <p:cNvPr id="71683" name="Content Placeholder 2"/>
          <p:cNvSpPr>
            <a:spLocks noGrp="1"/>
          </p:cNvSpPr>
          <p:nvPr>
            <p:ph idx="1"/>
          </p:nvPr>
        </p:nvSpPr>
        <p:spPr>
          <a:xfrm>
            <a:off x="838200" y="1600200"/>
            <a:ext cx="7848600" cy="4525963"/>
          </a:xfrm>
        </p:spPr>
        <p:txBody>
          <a:bodyPr/>
          <a:lstStyle/>
          <a:p>
            <a:r>
              <a:rPr lang="es-US" dirty="0"/>
              <a:t>La capacidad de un barco</a:t>
            </a:r>
          </a:p>
          <a:p>
            <a:r>
              <a:rPr lang="es-US" dirty="0"/>
              <a:t>El plan de navegación </a:t>
            </a:r>
          </a:p>
          <a:p>
            <a:r>
              <a:rPr lang="es-US" dirty="0"/>
              <a:t>Cargando combustible  </a:t>
            </a:r>
          </a:p>
          <a:p>
            <a:r>
              <a:rPr lang="es-US" dirty="0"/>
              <a:t>Remolcando el barco</a:t>
            </a:r>
          </a:p>
          <a:p>
            <a:r>
              <a:rPr lang="es-US" dirty="0"/>
              <a:t>Cortesía en la Rampa</a:t>
            </a:r>
          </a:p>
          <a:p>
            <a:r>
              <a:rPr lang="es-US" dirty="0"/>
              <a:t>Mantenimiento</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680728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1000"/>
                                        <p:tgtEl>
                                          <p:spTgt spid="7168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71683">
                                            <p:txEl>
                                              <p:pRg st="1" end="1"/>
                                            </p:txEl>
                                          </p:spTgt>
                                        </p:tgtEl>
                                        <p:attrNameLst>
                                          <p:attrName>style.visibility</p:attrName>
                                        </p:attrNameLst>
                                      </p:cBhvr>
                                      <p:to>
                                        <p:strVal val="visible"/>
                                      </p:to>
                                    </p:set>
                                    <p:animEffect transition="in" filter="wipe(left)">
                                      <p:cBhvr>
                                        <p:cTn id="11" dur="1000"/>
                                        <p:tgtEl>
                                          <p:spTgt spid="7168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1683">
                                            <p:txEl>
                                              <p:pRg st="2" end="2"/>
                                            </p:txEl>
                                          </p:spTgt>
                                        </p:tgtEl>
                                        <p:attrNameLst>
                                          <p:attrName>style.visibility</p:attrName>
                                        </p:attrNameLst>
                                      </p:cBhvr>
                                      <p:to>
                                        <p:strVal val="visible"/>
                                      </p:to>
                                    </p:set>
                                    <p:animEffect transition="in" filter="wipe(left)">
                                      <p:cBhvr>
                                        <p:cTn id="15" dur="1000"/>
                                        <p:tgtEl>
                                          <p:spTgt spid="71683">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1683">
                                            <p:txEl>
                                              <p:pRg st="3" end="3"/>
                                            </p:txEl>
                                          </p:spTgt>
                                        </p:tgtEl>
                                        <p:attrNameLst>
                                          <p:attrName>style.visibility</p:attrName>
                                        </p:attrNameLst>
                                      </p:cBhvr>
                                      <p:to>
                                        <p:strVal val="visible"/>
                                      </p:to>
                                    </p:set>
                                    <p:animEffect transition="in" filter="wipe(left)">
                                      <p:cBhvr>
                                        <p:cTn id="19" dur="1000"/>
                                        <p:tgtEl>
                                          <p:spTgt spid="71683">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1683">
                                            <p:txEl>
                                              <p:pRg st="4" end="4"/>
                                            </p:txEl>
                                          </p:spTgt>
                                        </p:tgtEl>
                                        <p:attrNameLst>
                                          <p:attrName>style.visibility</p:attrName>
                                        </p:attrNameLst>
                                      </p:cBhvr>
                                      <p:to>
                                        <p:strVal val="visible"/>
                                      </p:to>
                                    </p:set>
                                    <p:animEffect transition="in" filter="wipe(left)">
                                      <p:cBhvr>
                                        <p:cTn id="23" dur="1000"/>
                                        <p:tgtEl>
                                          <p:spTgt spid="71683">
                                            <p:txEl>
                                              <p:pRg st="4" end="4"/>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71683">
                                            <p:txEl>
                                              <p:pRg st="5" end="5"/>
                                            </p:txEl>
                                          </p:spTgt>
                                        </p:tgtEl>
                                        <p:attrNameLst>
                                          <p:attrName>style.visibility</p:attrName>
                                        </p:attrNameLst>
                                      </p:cBhvr>
                                      <p:to>
                                        <p:strVal val="visible"/>
                                      </p:to>
                                    </p:set>
                                    <p:animEffect transition="in" filter="wipe(left)">
                                      <p:cBhvr>
                                        <p:cTn id="27" dur="1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p:txBody>
          <a:bodyPr/>
          <a:lstStyle/>
          <a:p>
            <a:r>
              <a:rPr lang="en-US">
                <a:latin typeface="Arial Black"/>
              </a:rPr>
              <a:t>Remolcando su Embarcación</a:t>
            </a:r>
            <a:endParaRPr lang="en-US"/>
          </a:p>
        </p:txBody>
      </p:sp>
      <p:sp>
        <p:nvSpPr>
          <p:cNvPr id="88067" name="Content Placeholder 5"/>
          <p:cNvSpPr>
            <a:spLocks noGrp="1"/>
          </p:cNvSpPr>
          <p:nvPr>
            <p:ph sz="half" idx="1"/>
          </p:nvPr>
        </p:nvSpPr>
        <p:spPr/>
        <p:txBody>
          <a:bodyPr/>
          <a:lstStyle/>
          <a:p>
            <a:r>
              <a:rPr lang="en-US" dirty="0">
                <a:latin typeface="Arial"/>
                <a:cs typeface="Arial"/>
              </a:rPr>
              <a:t>El </a:t>
            </a:r>
            <a:r>
              <a:rPr lang="en-US" dirty="0" err="1">
                <a:latin typeface="Arial"/>
                <a:cs typeface="Arial"/>
              </a:rPr>
              <a:t>enganche</a:t>
            </a:r>
            <a:r>
              <a:rPr lang="en-US" dirty="0">
                <a:latin typeface="Arial"/>
                <a:cs typeface="Arial"/>
              </a:rPr>
              <a:t> de arrastre debe ser </a:t>
            </a:r>
            <a:r>
              <a:rPr lang="en-US" dirty="0" err="1">
                <a:latin typeface="Arial"/>
                <a:cs typeface="Arial"/>
              </a:rPr>
              <a:t>disenado</a:t>
            </a:r>
            <a:r>
              <a:rPr lang="en-US" dirty="0">
                <a:latin typeface="Arial"/>
                <a:cs typeface="Arial"/>
              </a:rPr>
              <a:t> para el </a:t>
            </a:r>
            <a:r>
              <a:rPr lang="en-US" dirty="0" err="1">
                <a:latin typeface="Arial"/>
                <a:cs typeface="Arial"/>
              </a:rPr>
              <a:t>remolque</a:t>
            </a:r>
            <a:r>
              <a:rPr lang="en-US" dirty="0">
                <a:latin typeface="Arial"/>
                <a:cs typeface="Arial"/>
              </a:rPr>
              <a:t> </a:t>
            </a:r>
            <a:r>
              <a:rPr lang="en-US" dirty="0" err="1">
                <a:latin typeface="Arial"/>
                <a:cs typeface="Arial"/>
              </a:rPr>
              <a:t>ya</a:t>
            </a:r>
            <a:r>
              <a:rPr lang="en-US" dirty="0">
                <a:latin typeface="Arial"/>
                <a:cs typeface="Arial"/>
              </a:rPr>
              <a:t> </a:t>
            </a:r>
            <a:r>
              <a:rPr lang="en-US" dirty="0" err="1">
                <a:latin typeface="Arial"/>
                <a:cs typeface="Arial"/>
              </a:rPr>
              <a:t>cargado</a:t>
            </a:r>
            <a:endParaRPr lang="en-US" dirty="0">
              <a:latin typeface="Arial"/>
              <a:cs typeface="Arial"/>
            </a:endParaRPr>
          </a:p>
          <a:p>
            <a:pPr lvl="1"/>
            <a:r>
              <a:rPr lang="en-US" dirty="0">
                <a:latin typeface="Arial"/>
                <a:cs typeface="Arial"/>
              </a:rPr>
              <a:t>La bola de </a:t>
            </a:r>
            <a:r>
              <a:rPr lang="en-US" dirty="0" err="1">
                <a:latin typeface="Arial"/>
                <a:cs typeface="Arial"/>
              </a:rPr>
              <a:t>enganche</a:t>
            </a:r>
            <a:endParaRPr lang="en-US" dirty="0">
              <a:latin typeface="Arial" charset="0"/>
              <a:cs typeface="Arial" charset="0"/>
            </a:endParaRPr>
          </a:p>
          <a:p>
            <a:pPr lvl="1"/>
            <a:r>
              <a:rPr lang="en-US" dirty="0">
                <a:latin typeface="Arial"/>
                <a:cs typeface="Arial"/>
              </a:rPr>
              <a:t>El </a:t>
            </a:r>
            <a:r>
              <a:rPr lang="en-US" dirty="0" err="1">
                <a:latin typeface="Arial"/>
                <a:cs typeface="Arial"/>
              </a:rPr>
              <a:t>acoplador</a:t>
            </a:r>
            <a:endParaRPr lang="en-US" dirty="0">
              <a:latin typeface="Arial"/>
              <a:cs typeface="Arial"/>
            </a:endParaRPr>
          </a:p>
          <a:p>
            <a:pPr lvl="1"/>
            <a:r>
              <a:rPr lang="en-US" dirty="0">
                <a:latin typeface="Arial"/>
                <a:cs typeface="Arial"/>
              </a:rPr>
              <a:t>El peso de </a:t>
            </a:r>
            <a:r>
              <a:rPr lang="en-US" dirty="0" err="1">
                <a:latin typeface="Arial"/>
                <a:cs typeface="Arial"/>
              </a:rPr>
              <a:t>lengua</a:t>
            </a:r>
            <a:endParaRPr lang="en-US" dirty="0"/>
          </a:p>
        </p:txBody>
      </p:sp>
      <p:sp>
        <p:nvSpPr>
          <p:cNvPr id="2" name="Content Placeholder 1">
            <a:extLst>
              <a:ext uri="{FF2B5EF4-FFF2-40B4-BE49-F238E27FC236}">
                <a16:creationId xmlns:a16="http://schemas.microsoft.com/office/drawing/2014/main" id="{05ED8A09-1D42-4D2A-8205-FD951225D86C}"/>
              </a:ext>
            </a:extLst>
          </p:cNvPr>
          <p:cNvSpPr>
            <a:spLocks noGrp="1"/>
          </p:cNvSpPr>
          <p:nvPr>
            <p:ph sz="half" idx="2"/>
          </p:nvPr>
        </p:nvSpPr>
        <p:spPr/>
        <p:txBody>
          <a:bodyPr/>
          <a:lstStyle/>
          <a:p>
            <a:endParaRPr lang="en-US"/>
          </a:p>
        </p:txBody>
      </p:sp>
      <p:pic>
        <p:nvPicPr>
          <p:cNvPr id="90116" name="Picture 6" descr="crisscross_chai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2798" y="1600200"/>
            <a:ext cx="3805402" cy="2542309"/>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22997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1000"/>
                                        <p:tgtEl>
                                          <p:spTgt spid="88067">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0116"/>
                                        </p:tgtEl>
                                        <p:attrNameLst>
                                          <p:attrName>style.visibility</p:attrName>
                                        </p:attrNameLst>
                                      </p:cBhvr>
                                      <p:to>
                                        <p:strVal val="visible"/>
                                      </p:to>
                                    </p:set>
                                    <p:animEffect transition="in" filter="wipe(right)">
                                      <p:cBhvr>
                                        <p:cTn id="11" dur="1000"/>
                                        <p:tgtEl>
                                          <p:spTgt spid="90116"/>
                                        </p:tgtEl>
                                      </p:cBhvr>
                                    </p:animEffect>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88067">
                                            <p:txEl>
                                              <p:pRg st="1" end="1"/>
                                            </p:txEl>
                                          </p:spTgt>
                                        </p:tgtEl>
                                        <p:attrNameLst>
                                          <p:attrName>style.visibility</p:attrName>
                                        </p:attrNameLst>
                                      </p:cBhvr>
                                      <p:to>
                                        <p:strVal val="visible"/>
                                      </p:to>
                                    </p:set>
                                    <p:animEffect transition="in" filter="wipe(left)">
                                      <p:cBhvr>
                                        <p:cTn id="15" dur="1000"/>
                                        <p:tgtEl>
                                          <p:spTgt spid="88067">
                                            <p:txEl>
                                              <p:pRg st="1" end="1"/>
                                            </p:txEl>
                                          </p:spTgt>
                                        </p:tgtEl>
                                      </p:cBhvr>
                                    </p:animEffect>
                                  </p:childTnLst>
                                </p:cTn>
                              </p:par>
                            </p:childTnLst>
                          </p:cTn>
                        </p:par>
                        <p:par>
                          <p:cTn id="16" fill="hold">
                            <p:stCondLst>
                              <p:cond delay="3250"/>
                            </p:stCondLst>
                            <p:childTnLst>
                              <p:par>
                                <p:cTn id="17" presetID="22" presetClass="entr" presetSubtype="8" fill="hold" nodeType="afterEffect">
                                  <p:stCondLst>
                                    <p:cond delay="250"/>
                                  </p:stCondLst>
                                  <p:childTnLst>
                                    <p:set>
                                      <p:cBhvr>
                                        <p:cTn id="18" dur="1" fill="hold">
                                          <p:stCondLst>
                                            <p:cond delay="0"/>
                                          </p:stCondLst>
                                        </p:cTn>
                                        <p:tgtEl>
                                          <p:spTgt spid="88067">
                                            <p:txEl>
                                              <p:pRg st="2" end="2"/>
                                            </p:txEl>
                                          </p:spTgt>
                                        </p:tgtEl>
                                        <p:attrNameLst>
                                          <p:attrName>style.visibility</p:attrName>
                                        </p:attrNameLst>
                                      </p:cBhvr>
                                      <p:to>
                                        <p:strVal val="visible"/>
                                      </p:to>
                                    </p:set>
                                    <p:animEffect transition="in" filter="wipe(left)">
                                      <p:cBhvr>
                                        <p:cTn id="19" dur="1000"/>
                                        <p:tgtEl>
                                          <p:spTgt spid="88067">
                                            <p:txEl>
                                              <p:pRg st="2" end="2"/>
                                            </p:txEl>
                                          </p:spTgt>
                                        </p:tgtEl>
                                      </p:cBhvr>
                                    </p:animEffect>
                                  </p:childTnLst>
                                </p:cTn>
                              </p:par>
                            </p:childTnLst>
                          </p:cTn>
                        </p:par>
                        <p:par>
                          <p:cTn id="20" fill="hold">
                            <p:stCondLst>
                              <p:cond delay="4500"/>
                            </p:stCondLst>
                            <p:childTnLst>
                              <p:par>
                                <p:cTn id="21" presetID="22" presetClass="entr" presetSubtype="8" fill="hold" nodeType="afterEffect">
                                  <p:stCondLst>
                                    <p:cond delay="250"/>
                                  </p:stCondLst>
                                  <p:childTnLst>
                                    <p:set>
                                      <p:cBhvr>
                                        <p:cTn id="22" dur="1" fill="hold">
                                          <p:stCondLst>
                                            <p:cond delay="0"/>
                                          </p:stCondLst>
                                        </p:cTn>
                                        <p:tgtEl>
                                          <p:spTgt spid="88067">
                                            <p:txEl>
                                              <p:pRg st="3" end="3"/>
                                            </p:txEl>
                                          </p:spTgt>
                                        </p:tgtEl>
                                        <p:attrNameLst>
                                          <p:attrName>style.visibility</p:attrName>
                                        </p:attrNameLst>
                                      </p:cBhvr>
                                      <p:to>
                                        <p:strVal val="visible"/>
                                      </p:to>
                                    </p:set>
                                    <p:animEffect transition="in" filter="wipe(left)">
                                      <p:cBhvr>
                                        <p:cTn id="23" dur="10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en-US" dirty="0" err="1">
                <a:latin typeface="Arial Black"/>
              </a:rPr>
              <a:t>Empatando</a:t>
            </a:r>
            <a:r>
              <a:rPr lang="en-US" dirty="0">
                <a:latin typeface="Arial Black"/>
              </a:rPr>
              <a:t> el </a:t>
            </a:r>
            <a:r>
              <a:rPr lang="en-US" dirty="0" err="1">
                <a:latin typeface="Arial Black"/>
              </a:rPr>
              <a:t>tamano</a:t>
            </a:r>
            <a:r>
              <a:rPr lang="en-US" dirty="0">
                <a:latin typeface="Arial Black"/>
              </a:rPr>
              <a:t> de la bola de </a:t>
            </a:r>
            <a:r>
              <a:rPr lang="en-US" dirty="0" err="1">
                <a:latin typeface="Arial Black"/>
              </a:rPr>
              <a:t>enganche</a:t>
            </a:r>
            <a:r>
              <a:rPr lang="en-US" dirty="0">
                <a:latin typeface="Arial Black"/>
              </a:rPr>
              <a:t> con el </a:t>
            </a:r>
            <a:r>
              <a:rPr lang="en-US" dirty="0" err="1">
                <a:latin typeface="Arial Black"/>
              </a:rPr>
              <a:t>tamano</a:t>
            </a:r>
            <a:r>
              <a:rPr lang="en-US" dirty="0">
                <a:latin typeface="Arial Black"/>
              </a:rPr>
              <a:t> del </a:t>
            </a:r>
            <a:r>
              <a:rPr lang="en-US" dirty="0" err="1">
                <a:latin typeface="Arial Black"/>
              </a:rPr>
              <a:t>acoplador</a:t>
            </a:r>
            <a:endParaRPr lang="en-US" dirty="0"/>
          </a:p>
        </p:txBody>
      </p:sp>
      <p:sp>
        <p:nvSpPr>
          <p:cNvPr id="21" name="Rectangle 20"/>
          <p:cNvSpPr/>
          <p:nvPr/>
        </p:nvSpPr>
        <p:spPr>
          <a:xfrm>
            <a:off x="650465" y="1678394"/>
            <a:ext cx="7901243" cy="1369606"/>
          </a:xfrm>
          <a:prstGeom prst="rect">
            <a:avLst/>
          </a:prstGeom>
        </p:spPr>
        <p:txBody>
          <a:bodyPr wrap="square" lIns="91440" tIns="45720" rIns="91440" bIns="45720" anchor="t">
            <a:spAutoFit/>
          </a:bodyPr>
          <a:lstStyle/>
          <a:p>
            <a:pPr eaLnBrk="0" hangingPunct="0">
              <a:spcBef>
                <a:spcPts val="1200"/>
              </a:spcBef>
              <a:buClr>
                <a:srgbClr val="009900"/>
              </a:buClr>
              <a:buSzPct val="110000"/>
              <a:defRPr/>
            </a:pPr>
            <a:r>
              <a:rPr lang="es-US" sz="2500" kern="0" dirty="0">
                <a:solidFill>
                  <a:srgbClr val="000000"/>
                </a:solidFill>
                <a:latin typeface="Arial Black"/>
              </a:rPr>
              <a:t>Ejemplo:</a:t>
            </a:r>
            <a:endParaRPr lang="es-US" sz="2500" dirty="0">
              <a:solidFill>
                <a:srgbClr val="000000"/>
              </a:solidFill>
              <a:latin typeface="Arial Black"/>
            </a:endParaRPr>
          </a:p>
          <a:p>
            <a:pPr eaLnBrk="0" hangingPunct="0">
              <a:spcBef>
                <a:spcPts val="1200"/>
              </a:spcBef>
              <a:buClr>
                <a:srgbClr val="009900"/>
              </a:buClr>
              <a:buSzPct val="110000"/>
              <a:defRPr/>
            </a:pPr>
            <a:r>
              <a:rPr lang="es-US" sz="2400" b="1" kern="0" dirty="0">
                <a:solidFill>
                  <a:srgbClr val="000000"/>
                </a:solidFill>
                <a:latin typeface="Arial"/>
              </a:rPr>
              <a:t>El remolque para la embarcación tiene un acoplador de 2 5/16 de pulgada.</a:t>
            </a:r>
            <a:endParaRPr lang="es-US" sz="2400" b="1" kern="0" dirty="0">
              <a:solidFill>
                <a:srgbClr val="000000"/>
              </a:solidFill>
              <a:latin typeface="Arial"/>
              <a:cs typeface="Arial"/>
            </a:endParaRPr>
          </a:p>
        </p:txBody>
      </p:sp>
      <p:sp>
        <p:nvSpPr>
          <p:cNvPr id="6" name="Rectangle 5"/>
          <p:cNvSpPr/>
          <p:nvPr/>
        </p:nvSpPr>
        <p:spPr>
          <a:xfrm>
            <a:off x="5762625" y="2879725"/>
            <a:ext cx="901700" cy="49212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¼" </a:t>
            </a:r>
          </a:p>
        </p:txBody>
      </p:sp>
      <p:sp>
        <p:nvSpPr>
          <p:cNvPr id="8" name="Rectangle 7"/>
          <p:cNvSpPr/>
          <p:nvPr/>
        </p:nvSpPr>
        <p:spPr>
          <a:xfrm>
            <a:off x="6843713" y="5040313"/>
            <a:ext cx="1152525" cy="49212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a:solidFill>
                  <a:srgbClr val="000000"/>
                </a:solidFill>
                <a:latin typeface="Arial" pitchFamily="34" charset="0"/>
                <a:cs typeface="Arial" pitchFamily="34" charset="0"/>
              </a:rPr>
              <a:t>2 </a:t>
            </a:r>
            <a:r>
              <a:rPr lang="en-US" sz="2500" b="1" kern="0" baseline="30000">
                <a:solidFill>
                  <a:srgbClr val="000000"/>
                </a:solidFill>
                <a:latin typeface="Arial" pitchFamily="34" charset="0"/>
                <a:cs typeface="Arial" pitchFamily="34" charset="0"/>
              </a:rPr>
              <a:t>3</a:t>
            </a:r>
            <a:r>
              <a:rPr lang="en-US" sz="2500" b="1" kern="0">
                <a:solidFill>
                  <a:srgbClr val="000000"/>
                </a:solidFill>
                <a:latin typeface="Arial" pitchFamily="34" charset="0"/>
                <a:cs typeface="Arial" pitchFamily="34" charset="0"/>
              </a:rPr>
              <a:t>/</a:t>
            </a:r>
            <a:r>
              <a:rPr lang="en-US" sz="2500" b="1" kern="0" baseline="-25000">
                <a:solidFill>
                  <a:srgbClr val="000000"/>
                </a:solidFill>
                <a:latin typeface="Arial" pitchFamily="34" charset="0"/>
                <a:cs typeface="Arial" pitchFamily="34" charset="0"/>
              </a:rPr>
              <a:t>8</a:t>
            </a:r>
            <a:r>
              <a:rPr lang="en-US" sz="2500" b="1" kern="0">
                <a:solidFill>
                  <a:srgbClr val="000000"/>
                </a:solidFill>
                <a:latin typeface="Arial" pitchFamily="34" charset="0"/>
                <a:cs typeface="Arial" pitchFamily="34" charset="0"/>
              </a:rPr>
              <a:t>" </a:t>
            </a:r>
          </a:p>
        </p:txBody>
      </p:sp>
      <p:sp>
        <p:nvSpPr>
          <p:cNvPr id="9" name="Rectangle 8"/>
          <p:cNvSpPr/>
          <p:nvPr/>
        </p:nvSpPr>
        <p:spPr>
          <a:xfrm>
            <a:off x="5680075" y="4264025"/>
            <a:ext cx="1150938" cy="493713"/>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a:t>
            </a:r>
            <a:r>
              <a:rPr lang="en-US" sz="2500" b="1" kern="0" baseline="30000" dirty="0">
                <a:solidFill>
                  <a:srgbClr val="000000"/>
                </a:solidFill>
                <a:latin typeface="Arial" pitchFamily="34" charset="0"/>
                <a:cs typeface="Arial" pitchFamily="34" charset="0"/>
              </a:rPr>
              <a:t>5</a:t>
            </a:r>
            <a:r>
              <a:rPr lang="en-US" sz="2500" b="1" kern="0" dirty="0">
                <a:solidFill>
                  <a:srgbClr val="000000"/>
                </a:solidFill>
                <a:latin typeface="Arial" pitchFamily="34" charset="0"/>
                <a:cs typeface="Arial" pitchFamily="34" charset="0"/>
              </a:rPr>
              <a:t>/</a:t>
            </a:r>
            <a:r>
              <a:rPr lang="en-US" sz="2500" b="1" kern="0" baseline="-25000" dirty="0">
                <a:solidFill>
                  <a:srgbClr val="000000"/>
                </a:solidFill>
                <a:latin typeface="Arial" pitchFamily="34" charset="0"/>
                <a:cs typeface="Arial" pitchFamily="34" charset="0"/>
              </a:rPr>
              <a:t>16</a:t>
            </a:r>
            <a:r>
              <a:rPr lang="en-US" sz="2500" b="1" kern="0" dirty="0">
                <a:solidFill>
                  <a:srgbClr val="000000"/>
                </a:solidFill>
                <a:latin typeface="Arial" pitchFamily="34" charset="0"/>
                <a:cs typeface="Arial" pitchFamily="34" charset="0"/>
              </a:rPr>
              <a:t>"</a:t>
            </a:r>
          </a:p>
        </p:txBody>
      </p:sp>
      <p:sp>
        <p:nvSpPr>
          <p:cNvPr id="10" name="Rectangle 9"/>
          <p:cNvSpPr/>
          <p:nvPr/>
        </p:nvSpPr>
        <p:spPr>
          <a:xfrm>
            <a:off x="6954838" y="3544888"/>
            <a:ext cx="900112" cy="49212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½" </a:t>
            </a:r>
          </a:p>
        </p:txBody>
      </p:sp>
      <p:cxnSp>
        <p:nvCxnSpPr>
          <p:cNvPr id="12" name="Straight Connector 11"/>
          <p:cNvCxnSpPr>
            <a:cxnSpLocks noChangeShapeType="1"/>
          </p:cNvCxnSpPr>
          <p:nvPr/>
        </p:nvCxnSpPr>
        <p:spPr bwMode="auto">
          <a:xfrm rot="5400000">
            <a:off x="3823494" y="4156869"/>
            <a:ext cx="2382838" cy="0"/>
          </a:xfrm>
          <a:prstGeom prst="line">
            <a:avLst/>
          </a:prstGeom>
          <a:ln>
            <a:headEnd/>
            <a:tailEnd/>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969425" y="3126364"/>
            <a:ext cx="3140433" cy="2785378"/>
          </a:xfrm>
          <a:prstGeom prst="rect">
            <a:avLst/>
          </a:prstGeom>
        </p:spPr>
        <p:txBody>
          <a:bodyPr wrap="square" lIns="91440" tIns="45720" rIns="91440" bIns="45720" anchor="t">
            <a:spAutoFit/>
          </a:bodyPr>
          <a:lstStyle/>
          <a:p>
            <a:pPr>
              <a:spcBef>
                <a:spcPts val="1200"/>
              </a:spcBef>
              <a:defRPr/>
            </a:pPr>
            <a:r>
              <a:rPr lang="es-US" sz="2500" kern="0" dirty="0">
                <a:latin typeface="Arial"/>
              </a:rPr>
              <a:t>¿</a:t>
            </a:r>
            <a:r>
              <a:rPr lang="es-US" sz="2500" b="1" kern="0" dirty="0">
                <a:solidFill>
                  <a:srgbClr val="000000"/>
                </a:solidFill>
                <a:latin typeface="Arial"/>
              </a:rPr>
              <a:t>Cuál de los siguientes tamaños de bola de enganche debe usar el vehículo que está remolcando?</a:t>
            </a:r>
            <a:endParaRPr lang="es-US" dirty="0">
              <a:cs typeface="Arial"/>
            </a:endParaRPr>
          </a:p>
        </p:txBody>
      </p:sp>
      <p:sp>
        <p:nvSpPr>
          <p:cNvPr id="14" name="Right Arrow 13"/>
          <p:cNvSpPr>
            <a:spLocks noChangeArrowheads="1"/>
          </p:cNvSpPr>
          <p:nvPr/>
        </p:nvSpPr>
        <p:spPr bwMode="auto">
          <a:xfrm>
            <a:off x="4240213" y="3948113"/>
            <a:ext cx="525462" cy="319087"/>
          </a:xfrm>
          <a:prstGeom prst="rightArrow">
            <a:avLst>
              <a:gd name="adj1" fmla="val 50000"/>
              <a:gd name="adj2" fmla="val 49998"/>
            </a:avLst>
          </a:prstGeom>
          <a:solidFill>
            <a:srgbClr val="0070C0"/>
          </a:solidFill>
          <a:ln w="9525">
            <a:noFill/>
            <a:miter lim="800000"/>
            <a:headEnd/>
            <a:tailEnd/>
          </a:ln>
        </p:spPr>
        <p:txBody>
          <a:bodyPr anchor="ctr">
            <a:spAutoFit/>
          </a:bodyPr>
          <a:lstStyle/>
          <a:p>
            <a:pPr algn="ctr">
              <a:spcBef>
                <a:spcPts val="2400"/>
              </a:spcBef>
              <a:buClr>
                <a:srgbClr val="38FF38"/>
              </a:buClr>
            </a:pPr>
            <a:endParaRPr lang="en-US">
              <a:solidFill>
                <a:srgbClr val="000000"/>
              </a:solidFill>
              <a:latin typeface="Arial Black" pitchFamily="34" charset="0"/>
            </a:endParaRPr>
          </a:p>
        </p:txBody>
      </p:sp>
    </p:spTree>
    <p:extLst>
      <p:ext uri="{BB962C8B-B14F-4D97-AF65-F5344CB8AC3E}">
        <p14:creationId xmlns:p14="http://schemas.microsoft.com/office/powerpoint/2010/main" val="72983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1000"/>
                                        <p:tgtEl>
                                          <p:spTgt spid="21">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wipe(left)">
                                      <p:cBhvr>
                                        <p:cTn id="11" dur="1000"/>
                                        <p:tgtEl>
                                          <p:spTgt spid="21">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3750"/>
                            </p:stCondLst>
                            <p:childTnLst>
                              <p:par>
                                <p:cTn id="17" presetID="22" presetClass="entr" presetSubtype="8"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p:stCondLst>
                              <p:cond delay="7500"/>
                            </p:stCondLst>
                            <p:childTnLst>
                              <p:par>
                                <p:cTn id="29" presetID="22" presetClass="entr" presetSubtype="8"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8750"/>
                            </p:stCondLst>
                            <p:childTnLst>
                              <p:par>
                                <p:cTn id="33" presetID="22" presetClass="entr" presetSubtype="8" fill="hold" grpId="0" nodeType="after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10000"/>
                            </p:stCondLst>
                            <p:childTnLst>
                              <p:par>
                                <p:cTn id="37" presetID="22" presetClass="entr" presetSubtype="8"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DOCUME~1\bbullock\LOCALS~1\Temp\VMwareDnD\caf32c1e\pre_departur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2038" y="1562160"/>
            <a:ext cx="3352800" cy="2116138"/>
          </a:xfrm>
          <a:prstGeom prst="rect">
            <a:avLst/>
          </a:prstGeom>
          <a:noFill/>
          <a:ln w="9525">
            <a:noFill/>
            <a:miter lim="800000"/>
            <a:headEnd/>
            <a:tailEnd/>
          </a:ln>
        </p:spPr>
      </p:pic>
      <p:sp>
        <p:nvSpPr>
          <p:cNvPr id="92162" name="Rectangle 2"/>
          <p:cNvSpPr>
            <a:spLocks noGrp="1" noChangeArrowheads="1"/>
          </p:cNvSpPr>
          <p:nvPr>
            <p:ph type="title"/>
          </p:nvPr>
        </p:nvSpPr>
        <p:spPr/>
        <p:txBody>
          <a:bodyPr/>
          <a:lstStyle/>
          <a:p>
            <a:r>
              <a:rPr lang="en-US" dirty="0" err="1">
                <a:latin typeface="Arial Black"/>
              </a:rPr>
              <a:t>Remolcando</a:t>
            </a:r>
            <a:r>
              <a:rPr lang="en-US" dirty="0">
                <a:latin typeface="Arial Black"/>
              </a:rPr>
              <a:t> </a:t>
            </a:r>
            <a:r>
              <a:rPr lang="en-US" dirty="0" err="1">
                <a:latin typeface="Arial Black"/>
              </a:rPr>
              <a:t>su</a:t>
            </a:r>
            <a:r>
              <a:rPr lang="en-US" dirty="0">
                <a:latin typeface="Arial Black"/>
              </a:rPr>
              <a:t> </a:t>
            </a:r>
            <a:r>
              <a:rPr lang="en-US" dirty="0" err="1">
                <a:latin typeface="Arial Black"/>
              </a:rPr>
              <a:t>Embarcación</a:t>
            </a:r>
            <a:endParaRPr lang="en-US" dirty="0"/>
          </a:p>
        </p:txBody>
      </p:sp>
      <p:sp>
        <p:nvSpPr>
          <p:cNvPr id="90116" name="Rectangle 3"/>
          <p:cNvSpPr>
            <a:spLocks noGrp="1" noChangeArrowheads="1"/>
          </p:cNvSpPr>
          <p:nvPr>
            <p:ph sz="half" idx="1"/>
          </p:nvPr>
        </p:nvSpPr>
        <p:spPr>
          <a:xfrm>
            <a:off x="723900" y="1371600"/>
            <a:ext cx="3810000" cy="4754563"/>
          </a:xfrm>
        </p:spPr>
        <p:txBody>
          <a:bodyPr>
            <a:normAutofit fontScale="92500"/>
          </a:bodyPr>
          <a:lstStyle/>
          <a:p>
            <a:pPr>
              <a:spcBef>
                <a:spcPts val="1800"/>
              </a:spcBef>
            </a:pPr>
            <a:r>
              <a:rPr lang="en-US" dirty="0">
                <a:latin typeface="Arial"/>
                <a:cs typeface="Arial"/>
              </a:rPr>
              <a:t>Antes de </a:t>
            </a:r>
            <a:r>
              <a:rPr lang="en-US" dirty="0" err="1">
                <a:latin typeface="Arial"/>
                <a:cs typeface="Arial"/>
              </a:rPr>
              <a:t>salir</a:t>
            </a:r>
            <a:r>
              <a:rPr lang="en-US" dirty="0">
                <a:latin typeface="Arial"/>
                <a:cs typeface="Arial"/>
              </a:rPr>
              <a:t> de casa:</a:t>
            </a:r>
          </a:p>
          <a:p>
            <a:pPr lvl="1">
              <a:spcBef>
                <a:spcPts val="1800"/>
              </a:spcBef>
            </a:pPr>
            <a:r>
              <a:rPr lang="es-US" dirty="0">
                <a:latin typeface="Arial"/>
                <a:cs typeface="Arial"/>
              </a:rPr>
              <a:t>Asegure todo el equipo en el bote</a:t>
            </a:r>
          </a:p>
          <a:p>
            <a:pPr lvl="1">
              <a:spcBef>
                <a:spcPts val="1800"/>
              </a:spcBef>
            </a:pPr>
            <a:r>
              <a:rPr lang="es-US" dirty="0">
                <a:latin typeface="Arial"/>
                <a:cs typeface="Arial"/>
              </a:rPr>
              <a:t>Amarre el barco al “tráiler”</a:t>
            </a:r>
          </a:p>
          <a:p>
            <a:pPr lvl="1">
              <a:spcBef>
                <a:spcPts val="1800"/>
              </a:spcBef>
            </a:pPr>
            <a:r>
              <a:rPr lang="es-US" dirty="0">
                <a:latin typeface="Arial"/>
                <a:cs typeface="Arial"/>
              </a:rPr>
              <a:t>Asegure el motor</a:t>
            </a:r>
          </a:p>
          <a:p>
            <a:pPr lvl="1">
              <a:spcBef>
                <a:spcPts val="1800"/>
              </a:spcBef>
            </a:pPr>
            <a:r>
              <a:rPr lang="es-US" dirty="0">
                <a:latin typeface="Arial"/>
                <a:cs typeface="Arial"/>
              </a:rPr>
              <a:t>Cruce las dos cadenas de seguridad </a:t>
            </a:r>
            <a:r>
              <a:rPr lang="es-US" u="sng" dirty="0">
                <a:latin typeface="Arial"/>
                <a:cs typeface="Arial"/>
              </a:rPr>
              <a:t>bajo</a:t>
            </a:r>
            <a:r>
              <a:rPr lang="es-US" dirty="0">
                <a:latin typeface="Arial"/>
                <a:cs typeface="Arial"/>
              </a:rPr>
              <a:t> la lengua del remolque</a:t>
            </a:r>
          </a:p>
          <a:p>
            <a:pPr lvl="1" eaLnBrk="1" hangingPunct="1">
              <a:lnSpc>
                <a:spcPct val="95000"/>
              </a:lnSpc>
            </a:pPr>
            <a:endParaRPr lang="es-US" dirty="0">
              <a:latin typeface="Arial" charset="0"/>
              <a:cs typeface="Arial" charset="0"/>
            </a:endParaRPr>
          </a:p>
        </p:txBody>
      </p:sp>
      <p:pic>
        <p:nvPicPr>
          <p:cNvPr id="6" name="Picture 8" descr="crisscross_chain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2038" y="3863181"/>
            <a:ext cx="3357562" cy="20574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5928721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0116">
                                            <p:txEl>
                                              <p:pRg st="0" end="0"/>
                                            </p:txEl>
                                          </p:spTgt>
                                        </p:tgtEl>
                                        <p:attrNameLst>
                                          <p:attrName>style.visibility</p:attrName>
                                        </p:attrNameLst>
                                      </p:cBhvr>
                                      <p:to>
                                        <p:strVal val="visible"/>
                                      </p:to>
                                    </p:set>
                                    <p:animEffect transition="in" filter="wipe(left)">
                                      <p:cBhvr>
                                        <p:cTn id="7" dur="1000"/>
                                        <p:tgtEl>
                                          <p:spTgt spid="90116">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0116">
                                            <p:txEl>
                                              <p:pRg st="1" end="1"/>
                                            </p:txEl>
                                          </p:spTgt>
                                        </p:tgtEl>
                                        <p:attrNameLst>
                                          <p:attrName>style.visibility</p:attrName>
                                        </p:attrNameLst>
                                      </p:cBhvr>
                                      <p:to>
                                        <p:strVal val="visible"/>
                                      </p:to>
                                    </p:set>
                                    <p:animEffect transition="in" filter="wipe(left)">
                                      <p:cBhvr>
                                        <p:cTn id="11" dur="1000"/>
                                        <p:tgtEl>
                                          <p:spTgt spid="90116">
                                            <p:txEl>
                                              <p:pRg st="1" end="1"/>
                                            </p:txEl>
                                          </p:spTgt>
                                        </p:tgtEl>
                                      </p:cBhvr>
                                    </p:animEffect>
                                  </p:childTnLst>
                                </p:cTn>
                              </p:par>
                            </p:childTnLst>
                          </p:cTn>
                        </p:par>
                        <p:par>
                          <p:cTn id="12" fill="hold">
                            <p:stCondLst>
                              <p:cond delay="2500"/>
                            </p:stCondLst>
                            <p:childTnLst>
                              <p:par>
                                <p:cTn id="13" presetID="22" presetClass="entr" presetSubtype="2" fill="hold"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000"/>
                                        <p:tgtEl>
                                          <p:spTgt spid="5"/>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90116">
                                            <p:txEl>
                                              <p:pRg st="2" end="2"/>
                                            </p:txEl>
                                          </p:spTgt>
                                        </p:tgtEl>
                                        <p:attrNameLst>
                                          <p:attrName>style.visibility</p:attrName>
                                        </p:attrNameLst>
                                      </p:cBhvr>
                                      <p:to>
                                        <p:strVal val="visible"/>
                                      </p:to>
                                    </p:set>
                                    <p:animEffect transition="in" filter="wipe(left)">
                                      <p:cBhvr>
                                        <p:cTn id="19" dur="1000"/>
                                        <p:tgtEl>
                                          <p:spTgt spid="90116">
                                            <p:txEl>
                                              <p:pRg st="2" end="2"/>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90116">
                                            <p:txEl>
                                              <p:pRg st="3" end="3"/>
                                            </p:txEl>
                                          </p:spTgt>
                                        </p:tgtEl>
                                        <p:attrNameLst>
                                          <p:attrName>style.visibility</p:attrName>
                                        </p:attrNameLst>
                                      </p:cBhvr>
                                      <p:to>
                                        <p:strVal val="visible"/>
                                      </p:to>
                                    </p:set>
                                    <p:animEffect transition="in" filter="wipe(left)">
                                      <p:cBhvr>
                                        <p:cTn id="23" dur="1000"/>
                                        <p:tgtEl>
                                          <p:spTgt spid="90116">
                                            <p:txEl>
                                              <p:pRg st="3" end="3"/>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90116">
                                            <p:txEl>
                                              <p:pRg st="4" end="4"/>
                                            </p:txEl>
                                          </p:spTgt>
                                        </p:tgtEl>
                                        <p:attrNameLst>
                                          <p:attrName>style.visibility</p:attrName>
                                        </p:attrNameLst>
                                      </p:cBhvr>
                                      <p:to>
                                        <p:strVal val="visible"/>
                                      </p:to>
                                    </p:set>
                                    <p:animEffect transition="in" filter="wipe(left)">
                                      <p:cBhvr>
                                        <p:cTn id="27" dur="1000"/>
                                        <p:tgtEl>
                                          <p:spTgt spid="90116">
                                            <p:txEl>
                                              <p:pRg st="4" end="4"/>
                                            </p:txEl>
                                          </p:spTgt>
                                        </p:tgtEl>
                                      </p:cBhvr>
                                    </p:animEffect>
                                  </p:childTnLst>
                                </p:cTn>
                              </p:par>
                            </p:childTnLst>
                          </p:cTn>
                        </p:par>
                        <p:par>
                          <p:cTn id="28" fill="hold">
                            <p:stCondLst>
                              <p:cond delay="7500"/>
                            </p:stCondLst>
                            <p:childTnLst>
                              <p:par>
                                <p:cTn id="29" presetID="22" presetClass="entr" presetSubtype="2" fill="hold" nodeType="after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err="1">
                <a:latin typeface="Arial Black"/>
              </a:rPr>
              <a:t>Remolcando</a:t>
            </a:r>
            <a:r>
              <a:rPr lang="en-US">
                <a:latin typeface="Arial Black"/>
              </a:rPr>
              <a:t> </a:t>
            </a:r>
            <a:r>
              <a:rPr lang="en-US" err="1">
                <a:latin typeface="Arial Black"/>
              </a:rPr>
              <a:t>su</a:t>
            </a:r>
            <a:r>
              <a:rPr lang="en-US">
                <a:latin typeface="Arial Black"/>
              </a:rPr>
              <a:t> </a:t>
            </a:r>
            <a:r>
              <a:rPr lang="en-US" err="1">
                <a:latin typeface="Arial Black"/>
              </a:rPr>
              <a:t>Embarcación</a:t>
            </a:r>
          </a:p>
        </p:txBody>
      </p:sp>
      <p:sp>
        <p:nvSpPr>
          <p:cNvPr id="91139" name="Rectangle 3"/>
          <p:cNvSpPr>
            <a:spLocks noGrp="1" noChangeArrowheads="1"/>
          </p:cNvSpPr>
          <p:nvPr>
            <p:ph sz="half" idx="1"/>
          </p:nvPr>
        </p:nvSpPr>
        <p:spPr/>
        <p:txBody>
          <a:bodyPr>
            <a:normAutofit fontScale="85000" lnSpcReduction="20000"/>
          </a:bodyPr>
          <a:lstStyle/>
          <a:p>
            <a:pPr eaLnBrk="1" hangingPunct="1"/>
            <a:r>
              <a:rPr lang="es-US" dirty="0">
                <a:latin typeface="Arial"/>
                <a:cs typeface="Arial"/>
              </a:rPr>
              <a:t>Inspeccione el equipo</a:t>
            </a:r>
          </a:p>
          <a:p>
            <a:pPr lvl="1"/>
            <a:r>
              <a:rPr lang="es-US" dirty="0">
                <a:latin typeface="Arial"/>
                <a:cs typeface="Arial"/>
              </a:rPr>
              <a:t>Chequee la presión en todas las llantas</a:t>
            </a:r>
          </a:p>
          <a:p>
            <a:pPr lvl="1"/>
            <a:r>
              <a:rPr lang="es-US" dirty="0">
                <a:latin typeface="Arial"/>
                <a:cs typeface="Arial"/>
              </a:rPr>
              <a:t>Apriete las tuercas </a:t>
            </a:r>
            <a:endParaRPr lang="es-US" dirty="0">
              <a:latin typeface="Arial" charset="0"/>
              <a:cs typeface="Arial" charset="0"/>
            </a:endParaRPr>
          </a:p>
          <a:p>
            <a:pPr lvl="1"/>
            <a:r>
              <a:rPr lang="es-US" dirty="0">
                <a:latin typeface="Arial"/>
                <a:cs typeface="Arial"/>
              </a:rPr>
              <a:t>Engrase los rodamientos</a:t>
            </a:r>
            <a:endParaRPr lang="es-US" dirty="0">
              <a:latin typeface="Arial" charset="0"/>
              <a:cs typeface="Arial" charset="0"/>
            </a:endParaRPr>
          </a:p>
          <a:p>
            <a:pPr lvl="1"/>
            <a:r>
              <a:rPr lang="es-US" dirty="0">
                <a:latin typeface="Arial"/>
                <a:cs typeface="Arial"/>
              </a:rPr>
              <a:t>Chequee las luces y los frenos</a:t>
            </a:r>
          </a:p>
          <a:p>
            <a:pPr lvl="1"/>
            <a:r>
              <a:rPr lang="es-US" dirty="0">
                <a:latin typeface="Arial"/>
                <a:cs typeface="Arial"/>
              </a:rPr>
              <a:t>Chequee las cintas de amarre, los cabos, el cabrestante, las cadenas de seguridad y el enganche</a:t>
            </a:r>
          </a:p>
        </p:txBody>
      </p:sp>
      <p:sp>
        <p:nvSpPr>
          <p:cNvPr id="2" name="Content Placeholder 1">
            <a:extLst>
              <a:ext uri="{FF2B5EF4-FFF2-40B4-BE49-F238E27FC236}">
                <a16:creationId xmlns:a16="http://schemas.microsoft.com/office/drawing/2014/main" id="{ED042DAB-8EF8-4B74-AB69-80FF5071DF3B}"/>
              </a:ext>
            </a:extLst>
          </p:cNvPr>
          <p:cNvSpPr>
            <a:spLocks noGrp="1"/>
          </p:cNvSpPr>
          <p:nvPr>
            <p:ph sz="half" idx="2"/>
          </p:nvPr>
        </p:nvSpPr>
        <p:spPr/>
        <p:txBody>
          <a:bodyPr/>
          <a:lstStyle/>
          <a:p>
            <a:endParaRPr lang="en-US"/>
          </a:p>
        </p:txBody>
      </p:sp>
      <p:pic>
        <p:nvPicPr>
          <p:cNvPr id="93188" name="Picture 3" descr="wheel_chec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0369" y="1828800"/>
            <a:ext cx="3817832" cy="25908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0505676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1000"/>
                                        <p:tgtEl>
                                          <p:spTgt spid="91139">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wipe(right)">
                                      <p:cBhvr>
                                        <p:cTn id="11" dur="1000"/>
                                        <p:tgtEl>
                                          <p:spTgt spid="93188"/>
                                        </p:tgtEl>
                                      </p:cBhvr>
                                    </p:animEffect>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91139">
                                            <p:txEl>
                                              <p:pRg st="1" end="1"/>
                                            </p:txEl>
                                          </p:spTgt>
                                        </p:tgtEl>
                                        <p:attrNameLst>
                                          <p:attrName>style.visibility</p:attrName>
                                        </p:attrNameLst>
                                      </p:cBhvr>
                                      <p:to>
                                        <p:strVal val="visible"/>
                                      </p:to>
                                    </p:set>
                                    <p:animEffect transition="in" filter="wipe(left)">
                                      <p:cBhvr>
                                        <p:cTn id="15" dur="1000"/>
                                        <p:tgtEl>
                                          <p:spTgt spid="91139">
                                            <p:txEl>
                                              <p:pRg st="1" end="1"/>
                                            </p:txEl>
                                          </p:spTgt>
                                        </p:tgtEl>
                                      </p:cBhvr>
                                    </p:animEffect>
                                  </p:childTnLst>
                                </p:cTn>
                              </p:par>
                            </p:childTnLst>
                          </p:cTn>
                        </p:par>
                        <p:par>
                          <p:cTn id="16" fill="hold">
                            <p:stCondLst>
                              <p:cond delay="3250"/>
                            </p:stCondLst>
                            <p:childTnLst>
                              <p:par>
                                <p:cTn id="17" presetID="22" presetClass="entr" presetSubtype="8" fill="hold" nodeType="afterEffect">
                                  <p:stCondLst>
                                    <p:cond delay="250"/>
                                  </p:stCondLst>
                                  <p:childTnLst>
                                    <p:set>
                                      <p:cBhvr>
                                        <p:cTn id="18" dur="1" fill="hold">
                                          <p:stCondLst>
                                            <p:cond delay="0"/>
                                          </p:stCondLst>
                                        </p:cTn>
                                        <p:tgtEl>
                                          <p:spTgt spid="91139">
                                            <p:txEl>
                                              <p:pRg st="2" end="2"/>
                                            </p:txEl>
                                          </p:spTgt>
                                        </p:tgtEl>
                                        <p:attrNameLst>
                                          <p:attrName>style.visibility</p:attrName>
                                        </p:attrNameLst>
                                      </p:cBhvr>
                                      <p:to>
                                        <p:strVal val="visible"/>
                                      </p:to>
                                    </p:set>
                                    <p:animEffect transition="in" filter="wipe(left)">
                                      <p:cBhvr>
                                        <p:cTn id="19" dur="1000"/>
                                        <p:tgtEl>
                                          <p:spTgt spid="91139">
                                            <p:txEl>
                                              <p:pRg st="2" end="2"/>
                                            </p:txEl>
                                          </p:spTgt>
                                        </p:tgtEl>
                                      </p:cBhvr>
                                    </p:animEffect>
                                  </p:childTnLst>
                                </p:cTn>
                              </p:par>
                            </p:childTnLst>
                          </p:cTn>
                        </p:par>
                        <p:par>
                          <p:cTn id="20" fill="hold">
                            <p:stCondLst>
                              <p:cond delay="4500"/>
                            </p:stCondLst>
                            <p:childTnLst>
                              <p:par>
                                <p:cTn id="21" presetID="22" presetClass="entr" presetSubtype="8" fill="hold" nodeType="afterEffect">
                                  <p:stCondLst>
                                    <p:cond delay="250"/>
                                  </p:stCondLst>
                                  <p:childTnLst>
                                    <p:set>
                                      <p:cBhvr>
                                        <p:cTn id="22" dur="1" fill="hold">
                                          <p:stCondLst>
                                            <p:cond delay="0"/>
                                          </p:stCondLst>
                                        </p:cTn>
                                        <p:tgtEl>
                                          <p:spTgt spid="91139">
                                            <p:txEl>
                                              <p:pRg st="3" end="3"/>
                                            </p:txEl>
                                          </p:spTgt>
                                        </p:tgtEl>
                                        <p:attrNameLst>
                                          <p:attrName>style.visibility</p:attrName>
                                        </p:attrNameLst>
                                      </p:cBhvr>
                                      <p:to>
                                        <p:strVal val="visible"/>
                                      </p:to>
                                    </p:set>
                                    <p:animEffect transition="in" filter="wipe(left)">
                                      <p:cBhvr>
                                        <p:cTn id="23" dur="1000"/>
                                        <p:tgtEl>
                                          <p:spTgt spid="91139">
                                            <p:txEl>
                                              <p:pRg st="3" end="3"/>
                                            </p:txEl>
                                          </p:spTgt>
                                        </p:tgtEl>
                                      </p:cBhvr>
                                    </p:animEffect>
                                  </p:childTnLst>
                                </p:cTn>
                              </p:par>
                            </p:childTnLst>
                          </p:cTn>
                        </p:par>
                        <p:par>
                          <p:cTn id="24" fill="hold">
                            <p:stCondLst>
                              <p:cond delay="5750"/>
                            </p:stCondLst>
                            <p:childTnLst>
                              <p:par>
                                <p:cTn id="25" presetID="22" presetClass="entr" presetSubtype="8" fill="hold" nodeType="afterEffect">
                                  <p:stCondLst>
                                    <p:cond delay="25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1000"/>
                                        <p:tgtEl>
                                          <p:spTgt spid="91139">
                                            <p:txEl>
                                              <p:pRg st="4" end="4"/>
                                            </p:txEl>
                                          </p:spTgt>
                                        </p:tgtEl>
                                      </p:cBhvr>
                                    </p:animEffect>
                                  </p:childTnLst>
                                </p:cTn>
                              </p:par>
                            </p:childTnLst>
                          </p:cTn>
                        </p:par>
                        <p:par>
                          <p:cTn id="28" fill="hold">
                            <p:stCondLst>
                              <p:cond delay="7000"/>
                            </p:stCondLst>
                            <p:childTnLst>
                              <p:par>
                                <p:cTn id="29" presetID="22" presetClass="entr" presetSubtype="8" fill="hold" nodeType="afterEffect">
                                  <p:stCondLst>
                                    <p:cond delay="250"/>
                                  </p:stCondLst>
                                  <p:childTnLst>
                                    <p:set>
                                      <p:cBhvr>
                                        <p:cTn id="30" dur="1" fill="hold">
                                          <p:stCondLst>
                                            <p:cond delay="0"/>
                                          </p:stCondLst>
                                        </p:cTn>
                                        <p:tgtEl>
                                          <p:spTgt spid="91139">
                                            <p:txEl>
                                              <p:pRg st="5" end="5"/>
                                            </p:txEl>
                                          </p:spTgt>
                                        </p:tgtEl>
                                        <p:attrNameLst>
                                          <p:attrName>style.visibility</p:attrName>
                                        </p:attrNameLst>
                                      </p:cBhvr>
                                      <p:to>
                                        <p:strVal val="visible"/>
                                      </p:to>
                                    </p:set>
                                    <p:animEffect transition="in" filter="wipe(left)">
                                      <p:cBhvr>
                                        <p:cTn id="31" dur="1000"/>
                                        <p:tgtEl>
                                          <p:spTgt spid="91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r>
              <a:rPr lang="en-US" dirty="0" err="1"/>
              <a:t>Viajando</a:t>
            </a:r>
            <a:r>
              <a:rPr lang="en-US" dirty="0"/>
              <a:t> con un </a:t>
            </a:r>
            <a:r>
              <a:rPr lang="en-US" dirty="0" err="1"/>
              <a:t>remolque</a:t>
            </a:r>
            <a:endParaRPr lang="en-US" dirty="0"/>
          </a:p>
        </p:txBody>
      </p:sp>
      <p:sp>
        <p:nvSpPr>
          <p:cNvPr id="92164" name="Content Placeholder 5"/>
          <p:cNvSpPr>
            <a:spLocks noGrp="1"/>
          </p:cNvSpPr>
          <p:nvPr>
            <p:ph idx="1"/>
          </p:nvPr>
        </p:nvSpPr>
        <p:spPr/>
        <p:txBody>
          <a:bodyPr>
            <a:normAutofit fontScale="92500"/>
          </a:bodyPr>
          <a:lstStyle/>
          <a:p>
            <a:r>
              <a:rPr lang="es-US" dirty="0"/>
              <a:t>Maneje con Cuidado</a:t>
            </a:r>
          </a:p>
          <a:p>
            <a:pPr lvl="1"/>
            <a:r>
              <a:rPr lang="es-US" dirty="0"/>
              <a:t>Maneje a velocidades moderadas</a:t>
            </a:r>
          </a:p>
          <a:p>
            <a:pPr lvl="1"/>
            <a:r>
              <a:rPr lang="es-US" dirty="0"/>
              <a:t>En viajes largos, deténgase más o menos cada hora para chequear el vehículo, el remolque, y el equipo</a:t>
            </a:r>
          </a:p>
          <a:p>
            <a:pPr lvl="1"/>
            <a:r>
              <a:rPr lang="es-US" dirty="0"/>
              <a:t>Mantenga en cuenta el peso y el largo adicional del remolque</a:t>
            </a:r>
          </a:p>
          <a:p>
            <a:pPr lvl="1"/>
            <a:r>
              <a:rPr lang="es-US" dirty="0"/>
              <a:t>Tome arcos más amplios en curvas y esquinas</a:t>
            </a:r>
          </a:p>
          <a:p>
            <a:pPr lvl="1"/>
            <a:r>
              <a:rPr lang="es-US" dirty="0"/>
              <a:t>Considere que se requiere más tiempo y distancia para pasar y para detenerse</a:t>
            </a:r>
          </a:p>
          <a:p>
            <a:endParaRPr lang="es-US" dirty="0"/>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2348633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wipe(left)">
                                      <p:cBhvr>
                                        <p:cTn id="7" dur="1000"/>
                                        <p:tgtEl>
                                          <p:spTgt spid="92164">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2164">
                                            <p:txEl>
                                              <p:pRg st="1" end="1"/>
                                            </p:txEl>
                                          </p:spTgt>
                                        </p:tgtEl>
                                        <p:attrNameLst>
                                          <p:attrName>style.visibility</p:attrName>
                                        </p:attrNameLst>
                                      </p:cBhvr>
                                      <p:to>
                                        <p:strVal val="visible"/>
                                      </p:to>
                                    </p:set>
                                    <p:animEffect transition="in" filter="wipe(left)">
                                      <p:cBhvr>
                                        <p:cTn id="11" dur="1000"/>
                                        <p:tgtEl>
                                          <p:spTgt spid="92164">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92164">
                                            <p:txEl>
                                              <p:pRg st="2" end="2"/>
                                            </p:txEl>
                                          </p:spTgt>
                                        </p:tgtEl>
                                        <p:attrNameLst>
                                          <p:attrName>style.visibility</p:attrName>
                                        </p:attrNameLst>
                                      </p:cBhvr>
                                      <p:to>
                                        <p:strVal val="visible"/>
                                      </p:to>
                                    </p:set>
                                    <p:animEffect transition="in" filter="wipe(left)">
                                      <p:cBhvr>
                                        <p:cTn id="15" dur="1000"/>
                                        <p:tgtEl>
                                          <p:spTgt spid="92164">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92164">
                                            <p:txEl>
                                              <p:pRg st="3" end="3"/>
                                            </p:txEl>
                                          </p:spTgt>
                                        </p:tgtEl>
                                        <p:attrNameLst>
                                          <p:attrName>style.visibility</p:attrName>
                                        </p:attrNameLst>
                                      </p:cBhvr>
                                      <p:to>
                                        <p:strVal val="visible"/>
                                      </p:to>
                                    </p:set>
                                    <p:animEffect transition="in" filter="wipe(left)">
                                      <p:cBhvr>
                                        <p:cTn id="19" dur="1000"/>
                                        <p:tgtEl>
                                          <p:spTgt spid="92164">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92164">
                                            <p:txEl>
                                              <p:pRg st="4" end="4"/>
                                            </p:txEl>
                                          </p:spTgt>
                                        </p:tgtEl>
                                        <p:attrNameLst>
                                          <p:attrName>style.visibility</p:attrName>
                                        </p:attrNameLst>
                                      </p:cBhvr>
                                      <p:to>
                                        <p:strVal val="visible"/>
                                      </p:to>
                                    </p:set>
                                    <p:animEffect transition="in" filter="wipe(left)">
                                      <p:cBhvr>
                                        <p:cTn id="23" dur="1000"/>
                                        <p:tgtEl>
                                          <p:spTgt spid="92164">
                                            <p:txEl>
                                              <p:pRg st="4" end="4"/>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92164">
                                            <p:txEl>
                                              <p:pRg st="5" end="5"/>
                                            </p:txEl>
                                          </p:spTgt>
                                        </p:tgtEl>
                                        <p:attrNameLst>
                                          <p:attrName>style.visibility</p:attrName>
                                        </p:attrNameLst>
                                      </p:cBhvr>
                                      <p:to>
                                        <p:strVal val="visible"/>
                                      </p:to>
                                    </p:set>
                                    <p:animEffect transition="in" filter="wipe(left)">
                                      <p:cBhvr>
                                        <p:cTn id="27" dur="1000"/>
                                        <p:tgtEl>
                                          <p:spTgt spid="921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r>
              <a:rPr lang="en-US" dirty="0">
                <a:latin typeface="Arial Black"/>
              </a:rPr>
              <a:t>Prepare </a:t>
            </a:r>
            <a:r>
              <a:rPr lang="en-US" dirty="0" err="1">
                <a:latin typeface="Arial Black"/>
              </a:rPr>
              <a:t>su</a:t>
            </a:r>
            <a:r>
              <a:rPr lang="en-US" dirty="0">
                <a:latin typeface="Arial Black"/>
              </a:rPr>
              <a:t> </a:t>
            </a:r>
            <a:r>
              <a:rPr lang="en-US" dirty="0" err="1">
                <a:latin typeface="Arial Black"/>
              </a:rPr>
              <a:t>barco</a:t>
            </a:r>
            <a:r>
              <a:rPr lang="en-US" dirty="0">
                <a:latin typeface="Arial Black"/>
              </a:rPr>
              <a:t> </a:t>
            </a:r>
            <a:br>
              <a:rPr lang="en-US" dirty="0">
                <a:latin typeface="Arial Black"/>
              </a:rPr>
            </a:br>
            <a:r>
              <a:rPr lang="en-US" dirty="0">
                <a:latin typeface="Arial Black"/>
              </a:rPr>
              <a:t>antes de </a:t>
            </a:r>
            <a:r>
              <a:rPr lang="en-US" dirty="0" err="1">
                <a:latin typeface="Arial Black"/>
              </a:rPr>
              <a:t>entrar</a:t>
            </a:r>
            <a:r>
              <a:rPr lang="en-US" dirty="0">
                <a:latin typeface="Arial Black"/>
              </a:rPr>
              <a:t> a la rampa</a:t>
            </a:r>
            <a:endParaRPr lang="en-US" dirty="0"/>
          </a:p>
        </p:txBody>
      </p:sp>
      <p:sp>
        <p:nvSpPr>
          <p:cNvPr id="93188" name="Content Placeholder 5"/>
          <p:cNvSpPr>
            <a:spLocks noGrp="1"/>
          </p:cNvSpPr>
          <p:nvPr>
            <p:ph sz="half" idx="1"/>
          </p:nvPr>
        </p:nvSpPr>
        <p:spPr/>
        <p:txBody>
          <a:bodyPr>
            <a:normAutofit fontScale="70000" lnSpcReduction="20000"/>
          </a:bodyPr>
          <a:lstStyle/>
          <a:p>
            <a:r>
              <a:rPr lang="es-US" sz="3100" b="0" dirty="0">
                <a:latin typeface="Arial"/>
                <a:cs typeface="Arial"/>
              </a:rPr>
              <a:t>¡</a:t>
            </a:r>
            <a:r>
              <a:rPr lang="es-US" sz="3100" dirty="0">
                <a:latin typeface="Arial"/>
                <a:cs typeface="Arial"/>
              </a:rPr>
              <a:t>No bloquee el tránsito en la rampa!</a:t>
            </a:r>
          </a:p>
          <a:p>
            <a:pPr lvl="1"/>
            <a:r>
              <a:rPr lang="es-US" dirty="0">
                <a:latin typeface="Arial"/>
                <a:cs typeface="Arial"/>
              </a:rPr>
              <a:t>Embarque todo el equipo</a:t>
            </a:r>
          </a:p>
          <a:p>
            <a:pPr lvl="1"/>
            <a:r>
              <a:rPr lang="es-US" dirty="0">
                <a:latin typeface="Arial"/>
                <a:cs typeface="Arial"/>
              </a:rPr>
              <a:t>Desconecte las luces del remolque</a:t>
            </a:r>
          </a:p>
          <a:p>
            <a:pPr lvl="1"/>
            <a:r>
              <a:rPr lang="es-US" dirty="0">
                <a:latin typeface="Arial"/>
                <a:cs typeface="Arial"/>
              </a:rPr>
              <a:t>Deje el cabo del cabrestante </a:t>
            </a:r>
            <a:br>
              <a:rPr lang="es-US" dirty="0"/>
            </a:br>
            <a:r>
              <a:rPr lang="es-US" dirty="0">
                <a:latin typeface="Arial"/>
                <a:cs typeface="Arial"/>
              </a:rPr>
              <a:t>conectado al barco</a:t>
            </a:r>
          </a:p>
          <a:p>
            <a:pPr lvl="1"/>
            <a:r>
              <a:rPr lang="es-US" dirty="0">
                <a:latin typeface="Arial"/>
                <a:cs typeface="Arial"/>
              </a:rPr>
              <a:t>Remueva las cintas de amarre</a:t>
            </a:r>
          </a:p>
          <a:p>
            <a:pPr lvl="1"/>
            <a:r>
              <a:rPr lang="es-US" dirty="0" err="1">
                <a:latin typeface="Arial"/>
                <a:cs typeface="Arial"/>
              </a:rPr>
              <a:t>Asegúre</a:t>
            </a:r>
            <a:r>
              <a:rPr lang="es-US" dirty="0">
                <a:latin typeface="Arial"/>
                <a:cs typeface="Arial"/>
              </a:rPr>
              <a:t> el tapón de desagüe</a:t>
            </a:r>
            <a:endParaRPr lang="es-US" dirty="0"/>
          </a:p>
          <a:p>
            <a:pPr lvl="1"/>
            <a:r>
              <a:rPr lang="es-US" dirty="0">
                <a:latin typeface="Arial"/>
                <a:cs typeface="Arial"/>
              </a:rPr>
              <a:t>Amarre el cabo de proa al barco</a:t>
            </a:r>
          </a:p>
          <a:p>
            <a:endParaRPr lang="es-US" dirty="0">
              <a:latin typeface="Arial" charset="0"/>
              <a:cs typeface="Arial" charset="0"/>
            </a:endParaRPr>
          </a:p>
        </p:txBody>
      </p:sp>
      <p:sp>
        <p:nvSpPr>
          <p:cNvPr id="2" name="Content Placeholder 1">
            <a:extLst>
              <a:ext uri="{FF2B5EF4-FFF2-40B4-BE49-F238E27FC236}">
                <a16:creationId xmlns:a16="http://schemas.microsoft.com/office/drawing/2014/main" id="{F1C77908-285A-4022-9D90-8D07A5F0F7DF}"/>
              </a:ext>
            </a:extLst>
          </p:cNvPr>
          <p:cNvSpPr>
            <a:spLocks noGrp="1"/>
          </p:cNvSpPr>
          <p:nvPr>
            <p:ph sz="half" idx="2"/>
          </p:nvPr>
        </p:nvSpPr>
        <p:spPr>
          <a:xfrm>
            <a:off x="4675909" y="1600200"/>
            <a:ext cx="3810000" cy="4525963"/>
          </a:xfrm>
        </p:spPr>
        <p:txBody>
          <a:bodyPr/>
          <a:lstStyle/>
          <a:p>
            <a:endParaRPr lang="en-US"/>
          </a:p>
        </p:txBody>
      </p:sp>
      <p:pic>
        <p:nvPicPr>
          <p:cNvPr id="5" name="Picture 7" descr="C:\DOCUME~1\bbullock\LOCALS~1\Temp\VMwareDnD\daf91c41\trailer_lights_disconnec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9745" y="2057399"/>
            <a:ext cx="3722255" cy="2526295"/>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844716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wipe(left)">
                                      <p:cBhvr>
                                        <p:cTn id="7" dur="1000"/>
                                        <p:tgtEl>
                                          <p:spTgt spid="93188">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3188">
                                            <p:txEl>
                                              <p:pRg st="1" end="1"/>
                                            </p:txEl>
                                          </p:spTgt>
                                        </p:tgtEl>
                                        <p:attrNameLst>
                                          <p:attrName>style.visibility</p:attrName>
                                        </p:attrNameLst>
                                      </p:cBhvr>
                                      <p:to>
                                        <p:strVal val="visible"/>
                                      </p:to>
                                    </p:set>
                                    <p:animEffect transition="in" filter="wipe(left)">
                                      <p:cBhvr>
                                        <p:cTn id="11" dur="1000"/>
                                        <p:tgtEl>
                                          <p:spTgt spid="93188">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93188">
                                            <p:txEl>
                                              <p:pRg st="2" end="2"/>
                                            </p:txEl>
                                          </p:spTgt>
                                        </p:tgtEl>
                                        <p:attrNameLst>
                                          <p:attrName>style.visibility</p:attrName>
                                        </p:attrNameLst>
                                      </p:cBhvr>
                                      <p:to>
                                        <p:strVal val="visible"/>
                                      </p:to>
                                    </p:set>
                                    <p:animEffect transition="in" filter="wipe(left)">
                                      <p:cBhvr>
                                        <p:cTn id="15" dur="1000"/>
                                        <p:tgtEl>
                                          <p:spTgt spid="93188">
                                            <p:txEl>
                                              <p:pRg st="2" end="2"/>
                                            </p:txEl>
                                          </p:spTgt>
                                        </p:tgtEl>
                                      </p:cBhvr>
                                    </p:animEffect>
                                  </p:childTnLst>
                                </p:cTn>
                              </p:par>
                            </p:childTnLst>
                          </p:cTn>
                        </p:par>
                        <p:par>
                          <p:cTn id="16" fill="hold">
                            <p:stCondLst>
                              <p:cond delay="3750"/>
                            </p:stCondLst>
                            <p:childTnLst>
                              <p:par>
                                <p:cTn id="17" presetID="22" presetClass="entr" presetSubtype="2" fill="hold"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93188">
                                            <p:txEl>
                                              <p:pRg st="3" end="3"/>
                                            </p:txEl>
                                          </p:spTgt>
                                        </p:tgtEl>
                                        <p:attrNameLst>
                                          <p:attrName>style.visibility</p:attrName>
                                        </p:attrNameLst>
                                      </p:cBhvr>
                                      <p:to>
                                        <p:strVal val="visible"/>
                                      </p:to>
                                    </p:set>
                                    <p:animEffect transition="in" filter="wipe(left)">
                                      <p:cBhvr>
                                        <p:cTn id="23" dur="1000"/>
                                        <p:tgtEl>
                                          <p:spTgt spid="93188">
                                            <p:txEl>
                                              <p:pRg st="3" end="3"/>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93188">
                                            <p:txEl>
                                              <p:pRg st="4" end="4"/>
                                            </p:txEl>
                                          </p:spTgt>
                                        </p:tgtEl>
                                        <p:attrNameLst>
                                          <p:attrName>style.visibility</p:attrName>
                                        </p:attrNameLst>
                                      </p:cBhvr>
                                      <p:to>
                                        <p:strVal val="visible"/>
                                      </p:to>
                                    </p:set>
                                    <p:animEffect transition="in" filter="wipe(left)">
                                      <p:cBhvr>
                                        <p:cTn id="27" dur="1000"/>
                                        <p:tgtEl>
                                          <p:spTgt spid="93188">
                                            <p:txEl>
                                              <p:pRg st="4" end="4"/>
                                            </p:txEl>
                                          </p:spTgt>
                                        </p:tgtEl>
                                      </p:cBhvr>
                                    </p:animEffect>
                                  </p:childTnLst>
                                </p:cTn>
                              </p:par>
                            </p:childTnLst>
                          </p:cTn>
                        </p:par>
                        <p:par>
                          <p:cTn id="28" fill="hold">
                            <p:stCondLst>
                              <p:cond delay="7500"/>
                            </p:stCondLst>
                            <p:childTnLst>
                              <p:par>
                                <p:cTn id="29" presetID="22" presetClass="entr" presetSubtype="8" fill="hold" nodeType="afterEffect">
                                  <p:stCondLst>
                                    <p:cond delay="250"/>
                                  </p:stCondLst>
                                  <p:childTnLst>
                                    <p:set>
                                      <p:cBhvr>
                                        <p:cTn id="30" dur="1" fill="hold">
                                          <p:stCondLst>
                                            <p:cond delay="0"/>
                                          </p:stCondLst>
                                        </p:cTn>
                                        <p:tgtEl>
                                          <p:spTgt spid="93188">
                                            <p:txEl>
                                              <p:pRg st="5" end="5"/>
                                            </p:txEl>
                                          </p:spTgt>
                                        </p:tgtEl>
                                        <p:attrNameLst>
                                          <p:attrName>style.visibility</p:attrName>
                                        </p:attrNameLst>
                                      </p:cBhvr>
                                      <p:to>
                                        <p:strVal val="visible"/>
                                      </p:to>
                                    </p:set>
                                    <p:animEffect transition="in" filter="wipe(left)">
                                      <p:cBhvr>
                                        <p:cTn id="31" dur="1000"/>
                                        <p:tgtEl>
                                          <p:spTgt spid="93188">
                                            <p:txEl>
                                              <p:pRg st="5" end="5"/>
                                            </p:txEl>
                                          </p:spTgt>
                                        </p:tgtEl>
                                      </p:cBhvr>
                                    </p:animEffect>
                                  </p:childTnLst>
                                </p:cTn>
                              </p:par>
                            </p:childTnLst>
                          </p:cTn>
                        </p:par>
                        <p:par>
                          <p:cTn id="32" fill="hold">
                            <p:stCondLst>
                              <p:cond delay="8750"/>
                            </p:stCondLst>
                            <p:childTnLst>
                              <p:par>
                                <p:cTn id="33" presetID="22" presetClass="entr" presetSubtype="8" fill="hold" nodeType="afterEffect">
                                  <p:stCondLst>
                                    <p:cond delay="250"/>
                                  </p:stCondLst>
                                  <p:childTnLst>
                                    <p:set>
                                      <p:cBhvr>
                                        <p:cTn id="34" dur="1" fill="hold">
                                          <p:stCondLst>
                                            <p:cond delay="0"/>
                                          </p:stCondLst>
                                        </p:cTn>
                                        <p:tgtEl>
                                          <p:spTgt spid="93188">
                                            <p:txEl>
                                              <p:pRg st="6" end="6"/>
                                            </p:txEl>
                                          </p:spTgt>
                                        </p:tgtEl>
                                        <p:attrNameLst>
                                          <p:attrName>style.visibility</p:attrName>
                                        </p:attrNameLst>
                                      </p:cBhvr>
                                      <p:to>
                                        <p:strVal val="visible"/>
                                      </p:to>
                                    </p:set>
                                    <p:animEffect transition="in" filter="wipe(left)">
                                      <p:cBhvr>
                                        <p:cTn id="35" dur="1000"/>
                                        <p:tgtEl>
                                          <p:spTgt spid="931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838200" y="274638"/>
            <a:ext cx="7848600" cy="1143000"/>
          </a:xfrm>
        </p:spPr>
        <p:txBody>
          <a:bodyPr/>
          <a:lstStyle/>
          <a:p>
            <a:r>
              <a:rPr lang="en-US" dirty="0" err="1"/>
              <a:t>Lanzando</a:t>
            </a:r>
            <a:r>
              <a:rPr lang="en-US" dirty="0"/>
              <a:t> el </a:t>
            </a:r>
            <a:r>
              <a:rPr lang="en-US" dirty="0" err="1"/>
              <a:t>barco</a:t>
            </a:r>
            <a:r>
              <a:rPr lang="en-US" dirty="0"/>
              <a:t> al </a:t>
            </a:r>
            <a:r>
              <a:rPr lang="en-US" dirty="0" err="1"/>
              <a:t>agua</a:t>
            </a:r>
            <a:endParaRPr lang="en-US" dirty="0"/>
          </a:p>
        </p:txBody>
      </p:sp>
      <p:sp>
        <p:nvSpPr>
          <p:cNvPr id="94211" name="Rectangle 3"/>
          <p:cNvSpPr>
            <a:spLocks noGrp="1" noChangeArrowheads="1"/>
          </p:cNvSpPr>
          <p:nvPr>
            <p:ph idx="1"/>
          </p:nvPr>
        </p:nvSpPr>
        <p:spPr>
          <a:xfrm>
            <a:off x="838200" y="1600200"/>
            <a:ext cx="7848600" cy="4525963"/>
          </a:xfrm>
        </p:spPr>
        <p:txBody>
          <a:bodyPr>
            <a:normAutofit fontScale="92500"/>
          </a:bodyPr>
          <a:lstStyle/>
          <a:p>
            <a:r>
              <a:rPr lang="es-US" dirty="0"/>
              <a:t>Retroceda hasta poner el </a:t>
            </a:r>
            <a:r>
              <a:rPr lang="es-US" dirty="0" err="1"/>
              <a:t>trailer</a:t>
            </a:r>
            <a:r>
              <a:rPr lang="es-US" dirty="0"/>
              <a:t> en el agua</a:t>
            </a:r>
          </a:p>
          <a:p>
            <a:pPr lvl="1"/>
            <a:r>
              <a:rPr lang="es-US" dirty="0"/>
              <a:t>Ponga el freno de mano en el vehículo de arrastre</a:t>
            </a:r>
          </a:p>
          <a:p>
            <a:pPr lvl="1"/>
            <a:r>
              <a:rPr lang="es-US" dirty="0"/>
              <a:t>Ponga el motor fueraborda o la unidad de </a:t>
            </a:r>
            <a:r>
              <a:rPr lang="es-US" dirty="0" err="1"/>
              <a:t>propela</a:t>
            </a:r>
            <a:r>
              <a:rPr lang="es-US" dirty="0"/>
              <a:t> en posición vertical</a:t>
            </a:r>
          </a:p>
          <a:p>
            <a:pPr lvl="1"/>
            <a:r>
              <a:rPr lang="es-US" dirty="0"/>
              <a:t>Arranque el motor</a:t>
            </a:r>
          </a:p>
          <a:p>
            <a:pPr lvl="1"/>
            <a:r>
              <a:rPr lang="es-US" dirty="0"/>
              <a:t>Continúe retrocediendo con el </a:t>
            </a:r>
            <a:r>
              <a:rPr lang="es-US" dirty="0" err="1"/>
              <a:t>trailer</a:t>
            </a:r>
            <a:r>
              <a:rPr lang="es-US" dirty="0"/>
              <a:t> hasta que el barco flote</a:t>
            </a:r>
          </a:p>
          <a:p>
            <a:pPr lvl="1"/>
            <a:r>
              <a:rPr lang="es-US" dirty="0"/>
              <a:t>Desconecte el cabo del cabrestante. Ponga el motor del bote en retroceso y sepárese del </a:t>
            </a:r>
            <a:r>
              <a:rPr lang="es-US" dirty="0" err="1"/>
              <a:t>trailer</a:t>
            </a:r>
            <a:endParaRPr lang="es-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86726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1000"/>
                                        <p:tgtEl>
                                          <p:spTgt spid="94211">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4211">
                                            <p:txEl>
                                              <p:pRg st="1" end="1"/>
                                            </p:txEl>
                                          </p:spTgt>
                                        </p:tgtEl>
                                        <p:attrNameLst>
                                          <p:attrName>style.visibility</p:attrName>
                                        </p:attrNameLst>
                                      </p:cBhvr>
                                      <p:to>
                                        <p:strVal val="visible"/>
                                      </p:to>
                                    </p:set>
                                    <p:animEffect transition="in" filter="wipe(left)">
                                      <p:cBhvr>
                                        <p:cTn id="11" dur="1000"/>
                                        <p:tgtEl>
                                          <p:spTgt spid="94211">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94211">
                                            <p:txEl>
                                              <p:pRg st="2" end="2"/>
                                            </p:txEl>
                                          </p:spTgt>
                                        </p:tgtEl>
                                        <p:attrNameLst>
                                          <p:attrName>style.visibility</p:attrName>
                                        </p:attrNameLst>
                                      </p:cBhvr>
                                      <p:to>
                                        <p:strVal val="visible"/>
                                      </p:to>
                                    </p:set>
                                    <p:animEffect transition="in" filter="wipe(left)">
                                      <p:cBhvr>
                                        <p:cTn id="15" dur="1000"/>
                                        <p:tgtEl>
                                          <p:spTgt spid="94211">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94211">
                                            <p:txEl>
                                              <p:pRg st="3" end="3"/>
                                            </p:txEl>
                                          </p:spTgt>
                                        </p:tgtEl>
                                        <p:attrNameLst>
                                          <p:attrName>style.visibility</p:attrName>
                                        </p:attrNameLst>
                                      </p:cBhvr>
                                      <p:to>
                                        <p:strVal val="visible"/>
                                      </p:to>
                                    </p:set>
                                    <p:animEffect transition="in" filter="wipe(left)">
                                      <p:cBhvr>
                                        <p:cTn id="19" dur="1000"/>
                                        <p:tgtEl>
                                          <p:spTgt spid="94211">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94211">
                                            <p:txEl>
                                              <p:pRg st="4" end="4"/>
                                            </p:txEl>
                                          </p:spTgt>
                                        </p:tgtEl>
                                        <p:attrNameLst>
                                          <p:attrName>style.visibility</p:attrName>
                                        </p:attrNameLst>
                                      </p:cBhvr>
                                      <p:to>
                                        <p:strVal val="visible"/>
                                      </p:to>
                                    </p:set>
                                    <p:animEffect transition="in" filter="wipe(left)">
                                      <p:cBhvr>
                                        <p:cTn id="23" dur="1000"/>
                                        <p:tgtEl>
                                          <p:spTgt spid="94211">
                                            <p:txEl>
                                              <p:pRg st="4" end="4"/>
                                            </p:txEl>
                                          </p:spTgt>
                                        </p:tgtEl>
                                      </p:cBhvr>
                                    </p:animEffect>
                                  </p:childTnLst>
                                </p:cTn>
                              </p:par>
                            </p:childTnLst>
                          </p:cTn>
                        </p:par>
                        <p:par>
                          <p:cTn id="24" fill="hold">
                            <p:stCondLst>
                              <p:cond delay="6250"/>
                            </p:stCondLst>
                            <p:childTnLst>
                              <p:par>
                                <p:cTn id="25" presetID="22" presetClass="entr" presetSubtype="8" fill="hold" nodeType="afterEffect">
                                  <p:stCondLst>
                                    <p:cond delay="250"/>
                                  </p:stCondLst>
                                  <p:childTnLst>
                                    <p:set>
                                      <p:cBhvr>
                                        <p:cTn id="26" dur="1" fill="hold">
                                          <p:stCondLst>
                                            <p:cond delay="0"/>
                                          </p:stCondLst>
                                        </p:cTn>
                                        <p:tgtEl>
                                          <p:spTgt spid="94211">
                                            <p:txEl>
                                              <p:pRg st="5" end="5"/>
                                            </p:txEl>
                                          </p:spTgt>
                                        </p:tgtEl>
                                        <p:attrNameLst>
                                          <p:attrName>style.visibility</p:attrName>
                                        </p:attrNameLst>
                                      </p:cBhvr>
                                      <p:to>
                                        <p:strVal val="visible"/>
                                      </p:to>
                                    </p:set>
                                    <p:animEffect transition="in" filter="wipe(left)">
                                      <p:cBhvr>
                                        <p:cTn id="27" dur="1000"/>
                                        <p:tgtEl>
                                          <p:spTgt spid="942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p:txBody>
          <a:bodyPr/>
          <a:lstStyle/>
          <a:p>
            <a:r>
              <a:rPr lang="es-US" dirty="0">
                <a:latin typeface="Arial Black"/>
              </a:rPr>
              <a:t>Recuperando su Embarcación</a:t>
            </a:r>
            <a:endParaRPr lang="es-US" dirty="0"/>
          </a:p>
        </p:txBody>
      </p:sp>
      <p:sp>
        <p:nvSpPr>
          <p:cNvPr id="95236" name="Content Placeholder 5"/>
          <p:cNvSpPr>
            <a:spLocks noGrp="1"/>
          </p:cNvSpPr>
          <p:nvPr>
            <p:ph sz="half" idx="1"/>
          </p:nvPr>
        </p:nvSpPr>
        <p:spPr/>
        <p:txBody>
          <a:bodyPr>
            <a:normAutofit fontScale="70000" lnSpcReduction="20000"/>
          </a:bodyPr>
          <a:lstStyle/>
          <a:p>
            <a:r>
              <a:rPr lang="es-US" sz="2900" dirty="0">
                <a:latin typeface="Arial"/>
                <a:cs typeface="Arial"/>
              </a:rPr>
              <a:t>Espere su turno y retroceda con el </a:t>
            </a:r>
            <a:r>
              <a:rPr lang="es-US" sz="2900" dirty="0" err="1">
                <a:latin typeface="Arial"/>
                <a:cs typeface="Arial"/>
              </a:rPr>
              <a:t>trailer</a:t>
            </a:r>
            <a:r>
              <a:rPr lang="es-US" sz="2900" dirty="0">
                <a:latin typeface="Arial"/>
                <a:cs typeface="Arial"/>
              </a:rPr>
              <a:t> en el agua hasta que las gomas del </a:t>
            </a:r>
            <a:r>
              <a:rPr lang="es-US" sz="2900" dirty="0" err="1">
                <a:latin typeface="Arial"/>
                <a:cs typeface="Arial"/>
              </a:rPr>
              <a:t>vehiculo</a:t>
            </a:r>
            <a:r>
              <a:rPr lang="es-US" sz="2900" dirty="0">
                <a:latin typeface="Arial"/>
                <a:cs typeface="Arial"/>
              </a:rPr>
              <a:t> toquen el agua</a:t>
            </a:r>
          </a:p>
          <a:p>
            <a:pPr lvl="1"/>
            <a:r>
              <a:rPr lang="es-US" dirty="0">
                <a:latin typeface="Arial"/>
                <a:cs typeface="Arial"/>
              </a:rPr>
              <a:t>Ponga el freno de mano</a:t>
            </a:r>
          </a:p>
          <a:p>
            <a:pPr lvl="1">
              <a:spcBef>
                <a:spcPts val="600"/>
              </a:spcBef>
            </a:pPr>
            <a:r>
              <a:rPr lang="es-US" dirty="0">
                <a:latin typeface="Arial"/>
                <a:cs typeface="Arial"/>
              </a:rPr>
              <a:t>Conecte el cabo</a:t>
            </a:r>
            <a:br>
              <a:rPr lang="es-US" dirty="0">
                <a:latin typeface="Arial"/>
                <a:cs typeface="Arial"/>
              </a:rPr>
            </a:br>
            <a:r>
              <a:rPr lang="es-US" dirty="0">
                <a:latin typeface="Arial"/>
                <a:cs typeface="Arial"/>
              </a:rPr>
              <a:t>del cabrestante</a:t>
            </a:r>
          </a:p>
          <a:p>
            <a:pPr lvl="1">
              <a:spcBef>
                <a:spcPts val="600"/>
              </a:spcBef>
            </a:pPr>
            <a:r>
              <a:rPr lang="es-US" dirty="0">
                <a:latin typeface="Arial"/>
                <a:cs typeface="Arial"/>
              </a:rPr>
              <a:t>Estacione el bote </a:t>
            </a:r>
            <a:br>
              <a:rPr lang="es-US" dirty="0">
                <a:latin typeface="Arial"/>
                <a:cs typeface="Arial"/>
              </a:rPr>
            </a:br>
            <a:r>
              <a:rPr lang="es-US" dirty="0">
                <a:latin typeface="Arial"/>
                <a:cs typeface="Arial"/>
              </a:rPr>
              <a:t>en el </a:t>
            </a:r>
            <a:r>
              <a:rPr lang="es-US" dirty="0" err="1">
                <a:latin typeface="Arial"/>
                <a:cs typeface="Arial"/>
              </a:rPr>
              <a:t>trailer</a:t>
            </a:r>
            <a:endParaRPr lang="es-US" dirty="0">
              <a:latin typeface="Arial"/>
              <a:cs typeface="Arial"/>
            </a:endParaRPr>
          </a:p>
          <a:p>
            <a:pPr lvl="1">
              <a:spcBef>
                <a:spcPts val="600"/>
              </a:spcBef>
            </a:pPr>
            <a:r>
              <a:rPr lang="es-US" dirty="0">
                <a:latin typeface="Arial"/>
                <a:cs typeface="Arial"/>
              </a:rPr>
              <a:t>Apague el motor</a:t>
            </a:r>
          </a:p>
          <a:p>
            <a:pPr lvl="1">
              <a:spcBef>
                <a:spcPts val="600"/>
              </a:spcBef>
            </a:pPr>
            <a:r>
              <a:rPr lang="es-US" dirty="0">
                <a:latin typeface="Arial"/>
                <a:cs typeface="Arial"/>
              </a:rPr>
              <a:t>Suba el fueraborda o la unidad de </a:t>
            </a:r>
            <a:r>
              <a:rPr lang="es-US" dirty="0" err="1">
                <a:latin typeface="Arial"/>
                <a:cs typeface="Arial"/>
              </a:rPr>
              <a:t>propela</a:t>
            </a:r>
            <a:endParaRPr lang="es-US" dirty="0">
              <a:latin typeface="Arial"/>
              <a:cs typeface="Arial"/>
            </a:endParaRPr>
          </a:p>
          <a:p>
            <a:pPr lvl="1">
              <a:spcBef>
                <a:spcPts val="600"/>
              </a:spcBef>
            </a:pPr>
            <a:r>
              <a:rPr lang="es-US" dirty="0">
                <a:latin typeface="Arial"/>
                <a:cs typeface="Arial"/>
              </a:rPr>
              <a:t>Maneje el vehículo despacio para sacar el </a:t>
            </a:r>
            <a:r>
              <a:rPr lang="es-US" dirty="0" err="1">
                <a:latin typeface="Arial"/>
                <a:cs typeface="Arial"/>
              </a:rPr>
              <a:t>trailer</a:t>
            </a:r>
            <a:r>
              <a:rPr lang="es-US" dirty="0">
                <a:latin typeface="Arial"/>
                <a:cs typeface="Arial"/>
              </a:rPr>
              <a:t> fuera del agua</a:t>
            </a:r>
          </a:p>
          <a:p>
            <a:endParaRPr lang="es-US" dirty="0">
              <a:latin typeface="Arial" charset="0"/>
              <a:cs typeface="Arial" charset="0"/>
            </a:endParaRPr>
          </a:p>
        </p:txBody>
      </p:sp>
      <p:sp>
        <p:nvSpPr>
          <p:cNvPr id="2" name="Content Placeholder 1">
            <a:extLst>
              <a:ext uri="{FF2B5EF4-FFF2-40B4-BE49-F238E27FC236}">
                <a16:creationId xmlns:a16="http://schemas.microsoft.com/office/drawing/2014/main" id="{C3A37F81-884A-4DF3-A351-5CD5BD70BFF6}"/>
              </a:ext>
            </a:extLst>
          </p:cNvPr>
          <p:cNvSpPr>
            <a:spLocks noGrp="1"/>
          </p:cNvSpPr>
          <p:nvPr>
            <p:ph sz="half" idx="2"/>
          </p:nvPr>
        </p:nvSpPr>
        <p:spPr/>
        <p:txBody>
          <a:bodyPr/>
          <a:lstStyle/>
          <a:p>
            <a:endParaRPr lang="en-US"/>
          </a:p>
        </p:txBody>
      </p:sp>
      <p:pic>
        <p:nvPicPr>
          <p:cNvPr id="97285" name="Picture 4" descr="launching_boa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2263" y="1905000"/>
            <a:ext cx="3785938" cy="30480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520325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animEffect transition="in" filter="wipe(left)">
                                      <p:cBhvr>
                                        <p:cTn id="7" dur="1000"/>
                                        <p:tgtEl>
                                          <p:spTgt spid="95236">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7285"/>
                                        </p:tgtEl>
                                        <p:attrNameLst>
                                          <p:attrName>style.visibility</p:attrName>
                                        </p:attrNameLst>
                                      </p:cBhvr>
                                      <p:to>
                                        <p:strVal val="visible"/>
                                      </p:to>
                                    </p:set>
                                    <p:animEffect transition="in" filter="wipe(right)">
                                      <p:cBhvr>
                                        <p:cTn id="11" dur="1000"/>
                                        <p:tgtEl>
                                          <p:spTgt spid="97285"/>
                                        </p:tgtEl>
                                      </p:cBhvr>
                                    </p:animEffect>
                                  </p:childTnLst>
                                </p:cTn>
                              </p:par>
                            </p:childTnLst>
                          </p:cTn>
                        </p:par>
                        <p:par>
                          <p:cTn id="12" fill="hold">
                            <p:stCondLst>
                              <p:cond delay="2000"/>
                            </p:stCondLst>
                            <p:childTnLst>
                              <p:par>
                                <p:cTn id="13" presetID="1" presetClass="entr" presetSubtype="0" fill="hold" nodeType="afterEffect">
                                  <p:stCondLst>
                                    <p:cond delay="250"/>
                                  </p:stCondLst>
                                  <p:childTnLst>
                                    <p:set>
                                      <p:cBhvr>
                                        <p:cTn id="14" dur="1" fill="hold">
                                          <p:stCondLst>
                                            <p:cond delay="999"/>
                                          </p:stCondLst>
                                        </p:cTn>
                                        <p:tgtEl>
                                          <p:spTgt spid="95236">
                                            <p:txEl>
                                              <p:pRg st="1" end="1"/>
                                            </p:txEl>
                                          </p:spTgt>
                                        </p:tgtEl>
                                        <p:attrNameLst>
                                          <p:attrName>style.visibility</p:attrName>
                                        </p:attrNameLst>
                                      </p:cBhvr>
                                      <p:to>
                                        <p:strVal val="visible"/>
                                      </p:to>
                                    </p:set>
                                  </p:childTnLst>
                                </p:cTn>
                              </p:par>
                            </p:childTnLst>
                          </p:cTn>
                        </p:par>
                        <p:par>
                          <p:cTn id="15" fill="hold">
                            <p:stCondLst>
                              <p:cond delay="3250"/>
                            </p:stCondLst>
                            <p:childTnLst>
                              <p:par>
                                <p:cTn id="16" presetID="1" presetClass="entr" presetSubtype="0" fill="hold" nodeType="afterEffect">
                                  <p:stCondLst>
                                    <p:cond delay="250"/>
                                  </p:stCondLst>
                                  <p:childTnLst>
                                    <p:set>
                                      <p:cBhvr>
                                        <p:cTn id="17" dur="1" fill="hold">
                                          <p:stCondLst>
                                            <p:cond delay="999"/>
                                          </p:stCondLst>
                                        </p:cTn>
                                        <p:tgtEl>
                                          <p:spTgt spid="95236">
                                            <p:txEl>
                                              <p:pRg st="2" end="2"/>
                                            </p:txEl>
                                          </p:spTgt>
                                        </p:tgtEl>
                                        <p:attrNameLst>
                                          <p:attrName>style.visibility</p:attrName>
                                        </p:attrNameLst>
                                      </p:cBhvr>
                                      <p:to>
                                        <p:strVal val="visible"/>
                                      </p:to>
                                    </p:set>
                                  </p:childTnLst>
                                </p:cTn>
                              </p:par>
                            </p:childTnLst>
                          </p:cTn>
                        </p:par>
                        <p:par>
                          <p:cTn id="18" fill="hold">
                            <p:stCondLst>
                              <p:cond delay="4500"/>
                            </p:stCondLst>
                            <p:childTnLst>
                              <p:par>
                                <p:cTn id="19" presetID="1" presetClass="entr" presetSubtype="0" fill="hold" nodeType="afterEffect">
                                  <p:stCondLst>
                                    <p:cond delay="250"/>
                                  </p:stCondLst>
                                  <p:childTnLst>
                                    <p:set>
                                      <p:cBhvr>
                                        <p:cTn id="20" dur="1" fill="hold">
                                          <p:stCondLst>
                                            <p:cond delay="999"/>
                                          </p:stCondLst>
                                        </p:cTn>
                                        <p:tgtEl>
                                          <p:spTgt spid="95236">
                                            <p:txEl>
                                              <p:pRg st="3" end="3"/>
                                            </p:txEl>
                                          </p:spTgt>
                                        </p:tgtEl>
                                        <p:attrNameLst>
                                          <p:attrName>style.visibility</p:attrName>
                                        </p:attrNameLst>
                                      </p:cBhvr>
                                      <p:to>
                                        <p:strVal val="visible"/>
                                      </p:to>
                                    </p:set>
                                  </p:childTnLst>
                                </p:cTn>
                              </p:par>
                            </p:childTnLst>
                          </p:cTn>
                        </p:par>
                        <p:par>
                          <p:cTn id="21" fill="hold">
                            <p:stCondLst>
                              <p:cond delay="5750"/>
                            </p:stCondLst>
                            <p:childTnLst>
                              <p:par>
                                <p:cTn id="22" presetID="1" presetClass="entr" presetSubtype="0" fill="hold" nodeType="afterEffect">
                                  <p:stCondLst>
                                    <p:cond delay="250"/>
                                  </p:stCondLst>
                                  <p:childTnLst>
                                    <p:set>
                                      <p:cBhvr>
                                        <p:cTn id="23" dur="1" fill="hold">
                                          <p:stCondLst>
                                            <p:cond delay="999"/>
                                          </p:stCondLst>
                                        </p:cTn>
                                        <p:tgtEl>
                                          <p:spTgt spid="95236">
                                            <p:txEl>
                                              <p:pRg st="4" end="4"/>
                                            </p:txEl>
                                          </p:spTgt>
                                        </p:tgtEl>
                                        <p:attrNameLst>
                                          <p:attrName>style.visibility</p:attrName>
                                        </p:attrNameLst>
                                      </p:cBhvr>
                                      <p:to>
                                        <p:strVal val="visible"/>
                                      </p:to>
                                    </p:set>
                                  </p:childTnLst>
                                </p:cTn>
                              </p:par>
                            </p:childTnLst>
                          </p:cTn>
                        </p:par>
                        <p:par>
                          <p:cTn id="24" fill="hold">
                            <p:stCondLst>
                              <p:cond delay="7000"/>
                            </p:stCondLst>
                            <p:childTnLst>
                              <p:par>
                                <p:cTn id="25" presetID="1" presetClass="entr" presetSubtype="0" fill="hold" nodeType="afterEffect">
                                  <p:stCondLst>
                                    <p:cond delay="250"/>
                                  </p:stCondLst>
                                  <p:childTnLst>
                                    <p:set>
                                      <p:cBhvr>
                                        <p:cTn id="26" dur="1" fill="hold">
                                          <p:stCondLst>
                                            <p:cond delay="999"/>
                                          </p:stCondLst>
                                        </p:cTn>
                                        <p:tgtEl>
                                          <p:spTgt spid="95236">
                                            <p:txEl>
                                              <p:pRg st="5" end="5"/>
                                            </p:txEl>
                                          </p:spTgt>
                                        </p:tgtEl>
                                        <p:attrNameLst>
                                          <p:attrName>style.visibility</p:attrName>
                                        </p:attrNameLst>
                                      </p:cBhvr>
                                      <p:to>
                                        <p:strVal val="visible"/>
                                      </p:to>
                                    </p:set>
                                  </p:childTnLst>
                                </p:cTn>
                              </p:par>
                            </p:childTnLst>
                          </p:cTn>
                        </p:par>
                        <p:par>
                          <p:cTn id="27" fill="hold">
                            <p:stCondLst>
                              <p:cond delay="8250"/>
                            </p:stCondLst>
                            <p:childTnLst>
                              <p:par>
                                <p:cTn id="28" presetID="1" presetClass="entr" presetSubtype="0" fill="hold" nodeType="afterEffect">
                                  <p:stCondLst>
                                    <p:cond delay="250"/>
                                  </p:stCondLst>
                                  <p:childTnLst>
                                    <p:set>
                                      <p:cBhvr>
                                        <p:cTn id="29" dur="1" fill="hold">
                                          <p:stCondLst>
                                            <p:cond delay="999"/>
                                          </p:stCondLst>
                                        </p:cTn>
                                        <p:tgtEl>
                                          <p:spTgt spid="952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838200" y="274638"/>
            <a:ext cx="7848600" cy="1143000"/>
          </a:xfrm>
        </p:spPr>
        <p:txBody>
          <a:bodyPr/>
          <a:lstStyle/>
          <a:p>
            <a:r>
              <a:rPr lang="es-US" dirty="0"/>
              <a:t>Sacando el remolque del agua</a:t>
            </a:r>
            <a:endParaRPr lang="en-US" dirty="0"/>
          </a:p>
        </p:txBody>
      </p:sp>
      <p:sp>
        <p:nvSpPr>
          <p:cNvPr id="5" name="Rectangle 3075"/>
          <p:cNvSpPr>
            <a:spLocks noGrp="1" noChangeArrowheads="1"/>
          </p:cNvSpPr>
          <p:nvPr>
            <p:ph idx="1"/>
          </p:nvPr>
        </p:nvSpPr>
        <p:spPr>
          <a:xfrm>
            <a:off x="838200" y="1417638"/>
            <a:ext cx="7848600" cy="4708525"/>
          </a:xfrm>
        </p:spPr>
        <p:txBody>
          <a:bodyPr/>
          <a:lstStyle/>
          <a:p>
            <a:r>
              <a:rPr lang="es-US" dirty="0"/>
              <a:t>No acelere el motor del bote en el remolque. La </a:t>
            </a:r>
            <a:r>
              <a:rPr lang="es-US" dirty="0" err="1"/>
              <a:t>propela</a:t>
            </a:r>
            <a:r>
              <a:rPr lang="es-US" dirty="0"/>
              <a:t> puede crear:</a:t>
            </a:r>
          </a:p>
          <a:p>
            <a:pPr lvl="1"/>
            <a:r>
              <a:rPr lang="es-US" dirty="0"/>
              <a:t>Un gran hueco donde las llantas del remolque pueden atascarse</a:t>
            </a:r>
          </a:p>
          <a:p>
            <a:pPr lvl="1"/>
            <a:r>
              <a:rPr lang="es-US" dirty="0"/>
              <a:t>Un montículo donde otros barcos pueden encallar</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38600" y="3695530"/>
            <a:ext cx="4386532" cy="2430633"/>
          </a:xfrm>
          <a:prstGeom prst="rect">
            <a:avLst/>
          </a:prstGeom>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4212791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par>
                          <p:cTn id="16" fill="hold">
                            <p:stCondLst>
                              <p:cond delay="3750"/>
                            </p:stCondLst>
                            <p:childTnLst>
                              <p:par>
                                <p:cTn id="17" presetID="22" presetClass="entr" presetSubtype="2" fill="hold"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074"/>
          <p:cNvSpPr>
            <a:spLocks noGrp="1" noChangeArrowheads="1"/>
          </p:cNvSpPr>
          <p:nvPr>
            <p:ph type="title"/>
          </p:nvPr>
        </p:nvSpPr>
        <p:spPr/>
        <p:txBody>
          <a:bodyPr/>
          <a:lstStyle/>
          <a:p>
            <a:r>
              <a:rPr lang="es-US" dirty="0">
                <a:latin typeface="Arial Black"/>
              </a:rPr>
              <a:t>Preparando la embarcación para el viaje de retorno</a:t>
            </a:r>
            <a:endParaRPr lang="en-US" dirty="0"/>
          </a:p>
        </p:txBody>
      </p:sp>
      <p:sp>
        <p:nvSpPr>
          <p:cNvPr id="96259" name="Rectangle 3075"/>
          <p:cNvSpPr>
            <a:spLocks noGrp="1" noChangeArrowheads="1"/>
          </p:cNvSpPr>
          <p:nvPr>
            <p:ph sz="half" idx="1"/>
          </p:nvPr>
        </p:nvSpPr>
        <p:spPr/>
        <p:txBody>
          <a:bodyPr>
            <a:normAutofit fontScale="85000" lnSpcReduction="20000"/>
          </a:bodyPr>
          <a:lstStyle/>
          <a:p>
            <a:pPr eaLnBrk="1" hangingPunct="1"/>
            <a:r>
              <a:rPr lang="es-US" dirty="0">
                <a:latin typeface="Arial"/>
                <a:cs typeface="Arial"/>
              </a:rPr>
              <a:t>Salga de la rampa y </a:t>
            </a:r>
            <a:r>
              <a:rPr lang="es-US" dirty="0" err="1">
                <a:latin typeface="Arial"/>
                <a:cs typeface="Arial"/>
              </a:rPr>
              <a:t>estacionese</a:t>
            </a:r>
            <a:r>
              <a:rPr lang="es-US" dirty="0">
                <a:latin typeface="Arial"/>
                <a:cs typeface="Arial"/>
              </a:rPr>
              <a:t> en un área de preparación fuera del trafico</a:t>
            </a:r>
          </a:p>
          <a:p>
            <a:pPr eaLnBrk="1" hangingPunct="1"/>
            <a:r>
              <a:rPr lang="es-US" dirty="0">
                <a:latin typeface="Arial"/>
                <a:cs typeface="Arial"/>
              </a:rPr>
              <a:t>No bloquee el tránsito</a:t>
            </a:r>
          </a:p>
          <a:p>
            <a:pPr lvl="1"/>
            <a:r>
              <a:rPr lang="es-US" dirty="0">
                <a:latin typeface="Arial"/>
                <a:cs typeface="Arial"/>
              </a:rPr>
              <a:t>Remueva y descarte </a:t>
            </a:r>
            <a:br>
              <a:rPr lang="es-US" dirty="0">
                <a:latin typeface="Arial"/>
                <a:cs typeface="Arial"/>
              </a:rPr>
            </a:br>
            <a:r>
              <a:rPr lang="es-US" dirty="0">
                <a:latin typeface="Arial"/>
                <a:cs typeface="Arial"/>
              </a:rPr>
              <a:t>todas las especies</a:t>
            </a:r>
            <a:br>
              <a:rPr lang="es-US" dirty="0">
                <a:latin typeface="Arial"/>
                <a:cs typeface="Arial"/>
              </a:rPr>
            </a:br>
            <a:r>
              <a:rPr lang="es-US" dirty="0">
                <a:latin typeface="Arial"/>
                <a:cs typeface="Arial"/>
              </a:rPr>
              <a:t>invasivas </a:t>
            </a:r>
          </a:p>
          <a:p>
            <a:pPr lvl="1"/>
            <a:r>
              <a:rPr lang="es-US" dirty="0">
                <a:latin typeface="Arial"/>
                <a:cs typeface="Arial"/>
              </a:rPr>
              <a:t>Remueva el tapón </a:t>
            </a:r>
            <a:br>
              <a:rPr lang="es-US" dirty="0">
                <a:latin typeface="Arial"/>
                <a:cs typeface="Arial"/>
              </a:rPr>
            </a:br>
            <a:r>
              <a:rPr lang="es-US" dirty="0">
                <a:latin typeface="Arial"/>
                <a:cs typeface="Arial"/>
              </a:rPr>
              <a:t>de desagüe</a:t>
            </a:r>
            <a:endParaRPr lang="es-US" dirty="0">
              <a:latin typeface="Arial" charset="0"/>
              <a:cs typeface="Arial" charset="0"/>
            </a:endParaRPr>
          </a:p>
          <a:p>
            <a:pPr lvl="1"/>
            <a:r>
              <a:rPr lang="es-US" dirty="0">
                <a:latin typeface="Arial"/>
                <a:cs typeface="Arial"/>
              </a:rPr>
              <a:t>Asegure la embarcación y el equipo</a:t>
            </a:r>
          </a:p>
        </p:txBody>
      </p:sp>
      <p:sp>
        <p:nvSpPr>
          <p:cNvPr id="2" name="Content Placeholder 1">
            <a:extLst>
              <a:ext uri="{FF2B5EF4-FFF2-40B4-BE49-F238E27FC236}">
                <a16:creationId xmlns:a16="http://schemas.microsoft.com/office/drawing/2014/main" id="{4DC8B41B-58FA-44B1-9D7E-8D13AAFBB7BA}"/>
              </a:ext>
            </a:extLst>
          </p:cNvPr>
          <p:cNvSpPr>
            <a:spLocks noGrp="1"/>
          </p:cNvSpPr>
          <p:nvPr>
            <p:ph sz="half" idx="2"/>
          </p:nvPr>
        </p:nvSpPr>
        <p:spPr/>
        <p:txBody>
          <a:bodyPr/>
          <a:lstStyle/>
          <a:p>
            <a:endParaRPr lang="en-US"/>
          </a:p>
        </p:txBody>
      </p:sp>
      <p:pic>
        <p:nvPicPr>
          <p:cNvPr id="4" name="Picture 9" descr="C:\DOCUME~1\bbullock\LOCALS~1\Temp\VMwareDnD\5b799ee2\hydrilla_on_boa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984824"/>
            <a:ext cx="3802063" cy="2625276"/>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5122536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6259">
                                            <p:txEl>
                                              <p:pRg st="2" end="2"/>
                                            </p:txEl>
                                          </p:spTgt>
                                        </p:tgtEl>
                                        <p:attrNameLst>
                                          <p:attrName>style.visibility</p:attrName>
                                        </p:attrNameLst>
                                      </p:cBhvr>
                                      <p:to>
                                        <p:strVal val="visible"/>
                                      </p:to>
                                    </p:set>
                                    <p:animEffect transition="in" filter="wipe(left)">
                                      <p:cBhvr>
                                        <p:cTn id="7" dur="1000"/>
                                        <p:tgtEl>
                                          <p:spTgt spid="96259">
                                            <p:txEl>
                                              <p:pRg st="2" end="2"/>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6259">
                                            <p:txEl>
                                              <p:pRg st="3" end="3"/>
                                            </p:txEl>
                                          </p:spTgt>
                                        </p:tgtEl>
                                        <p:attrNameLst>
                                          <p:attrName>style.visibility</p:attrName>
                                        </p:attrNameLst>
                                      </p:cBhvr>
                                      <p:to>
                                        <p:strVal val="visible"/>
                                      </p:to>
                                    </p:set>
                                    <p:animEffect transition="in" filter="wipe(left)">
                                      <p:cBhvr>
                                        <p:cTn id="11" dur="1000"/>
                                        <p:tgtEl>
                                          <p:spTgt spid="96259">
                                            <p:txEl>
                                              <p:pRg st="3" end="3"/>
                                            </p:txEl>
                                          </p:spTgt>
                                        </p:tgtEl>
                                      </p:cBhvr>
                                    </p:animEffect>
                                  </p:childTnLst>
                                </p:cTn>
                              </p:par>
                            </p:childTnLst>
                          </p:cTn>
                        </p:par>
                        <p:par>
                          <p:cTn id="12" fill="hold">
                            <p:stCondLst>
                              <p:cond delay="2500"/>
                            </p:stCondLst>
                            <p:childTnLst>
                              <p:par>
                                <p:cTn id="13" presetID="22" presetClass="entr" presetSubtype="2"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000"/>
                                        <p:tgtEl>
                                          <p:spTgt spid="4"/>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96259">
                                            <p:txEl>
                                              <p:pRg st="4" end="4"/>
                                            </p:txEl>
                                          </p:spTgt>
                                        </p:tgtEl>
                                        <p:attrNameLst>
                                          <p:attrName>style.visibility</p:attrName>
                                        </p:attrNameLst>
                                      </p:cBhvr>
                                      <p:to>
                                        <p:strVal val="visible"/>
                                      </p:to>
                                    </p:set>
                                    <p:animEffect transition="in" filter="wipe(left)">
                                      <p:cBhvr>
                                        <p:cTn id="19" dur="10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a:xfrm>
            <a:off x="457200" y="274638"/>
            <a:ext cx="8229600" cy="1143000"/>
          </a:xfrm>
        </p:spPr>
        <p:txBody>
          <a:bodyPr/>
          <a:lstStyle/>
          <a:p>
            <a:r>
              <a:rPr lang="en-US"/>
              <a:t>Debe saber </a:t>
            </a:r>
            <a:r>
              <a:rPr lang="en-US" err="1"/>
              <a:t>como</a:t>
            </a:r>
            <a:r>
              <a:rPr lang="en-US"/>
              <a:t>…</a:t>
            </a:r>
          </a:p>
        </p:txBody>
      </p:sp>
      <p:sp>
        <p:nvSpPr>
          <p:cNvPr id="72708" name="Content Placeholder 5"/>
          <p:cNvSpPr>
            <a:spLocks noGrp="1"/>
          </p:cNvSpPr>
          <p:nvPr>
            <p:ph sz="half" idx="2"/>
          </p:nvPr>
        </p:nvSpPr>
        <p:spPr>
          <a:xfrm>
            <a:off x="609600" y="1600200"/>
            <a:ext cx="8229600" cy="3951288"/>
          </a:xfrm>
        </p:spPr>
        <p:txBody>
          <a:bodyPr/>
          <a:lstStyle/>
          <a:p>
            <a:r>
              <a:rPr lang="es-US" dirty="0"/>
              <a:t>Localizar la placa de capacidad del barco.</a:t>
            </a:r>
          </a:p>
          <a:p>
            <a:r>
              <a:rPr lang="es-US" dirty="0"/>
              <a:t>Preparar un plan de navegación </a:t>
            </a:r>
          </a:p>
          <a:p>
            <a:r>
              <a:rPr lang="es-US" dirty="0"/>
              <a:t>Cómo cargar combustible en el barco</a:t>
            </a:r>
          </a:p>
          <a:p>
            <a:r>
              <a:rPr lang="es-US" dirty="0"/>
              <a:t>Cómo lanzar un barco al agua y como sacarla </a:t>
            </a:r>
          </a:p>
          <a:p>
            <a:r>
              <a:rPr lang="es-US" dirty="0"/>
              <a:t>Explicar los principios básicos de mantenimiento del barco y su motor</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8486347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wipe(left)">
                                      <p:cBhvr>
                                        <p:cTn id="7" dur="1000"/>
                                        <p:tgtEl>
                                          <p:spTgt spid="72708">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72708">
                                            <p:txEl>
                                              <p:pRg st="1" end="1"/>
                                            </p:txEl>
                                          </p:spTgt>
                                        </p:tgtEl>
                                        <p:attrNameLst>
                                          <p:attrName>style.visibility</p:attrName>
                                        </p:attrNameLst>
                                      </p:cBhvr>
                                      <p:to>
                                        <p:strVal val="visible"/>
                                      </p:to>
                                    </p:set>
                                    <p:animEffect transition="in" filter="wipe(left)">
                                      <p:cBhvr>
                                        <p:cTn id="11" dur="1000"/>
                                        <p:tgtEl>
                                          <p:spTgt spid="72708">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2708">
                                            <p:txEl>
                                              <p:pRg st="2" end="2"/>
                                            </p:txEl>
                                          </p:spTgt>
                                        </p:tgtEl>
                                        <p:attrNameLst>
                                          <p:attrName>style.visibility</p:attrName>
                                        </p:attrNameLst>
                                      </p:cBhvr>
                                      <p:to>
                                        <p:strVal val="visible"/>
                                      </p:to>
                                    </p:set>
                                    <p:animEffect transition="in" filter="wipe(left)">
                                      <p:cBhvr>
                                        <p:cTn id="15" dur="1000"/>
                                        <p:tgtEl>
                                          <p:spTgt spid="72708">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2708">
                                            <p:txEl>
                                              <p:pRg st="3" end="3"/>
                                            </p:txEl>
                                          </p:spTgt>
                                        </p:tgtEl>
                                        <p:attrNameLst>
                                          <p:attrName>style.visibility</p:attrName>
                                        </p:attrNameLst>
                                      </p:cBhvr>
                                      <p:to>
                                        <p:strVal val="visible"/>
                                      </p:to>
                                    </p:set>
                                    <p:animEffect transition="in" filter="wipe(left)">
                                      <p:cBhvr>
                                        <p:cTn id="19" dur="1000"/>
                                        <p:tgtEl>
                                          <p:spTgt spid="72708">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2708">
                                            <p:txEl>
                                              <p:pRg st="4" end="4"/>
                                            </p:txEl>
                                          </p:spTgt>
                                        </p:tgtEl>
                                        <p:attrNameLst>
                                          <p:attrName>style.visibility</p:attrName>
                                        </p:attrNameLst>
                                      </p:cBhvr>
                                      <p:to>
                                        <p:strVal val="visible"/>
                                      </p:to>
                                    </p:set>
                                    <p:animEffect transition="in" filter="wipe(left)">
                                      <p:cBhvr>
                                        <p:cTn id="23" dur="1000"/>
                                        <p:tgtEl>
                                          <p:spTgt spid="727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
          <p:cNvSpPr>
            <a:spLocks noGrp="1"/>
          </p:cNvSpPr>
          <p:nvPr>
            <p:ph type="title"/>
          </p:nvPr>
        </p:nvSpPr>
        <p:spPr/>
        <p:txBody>
          <a:bodyPr/>
          <a:lstStyle/>
          <a:p>
            <a:r>
              <a:rPr lang="es-US">
                <a:latin typeface="Arial Black"/>
              </a:rPr>
              <a:t>Tenga consideración sobre otros</a:t>
            </a:r>
            <a:endParaRPr lang="en-US" dirty="0"/>
          </a:p>
        </p:txBody>
      </p:sp>
      <p:sp>
        <p:nvSpPr>
          <p:cNvPr id="94212" name="Content Placeholder 5"/>
          <p:cNvSpPr>
            <a:spLocks noGrp="1"/>
          </p:cNvSpPr>
          <p:nvPr>
            <p:ph idx="1"/>
          </p:nvPr>
        </p:nvSpPr>
        <p:spPr/>
        <p:txBody>
          <a:bodyPr/>
          <a:lstStyle/>
          <a:p>
            <a:pPr>
              <a:defRPr/>
            </a:pPr>
            <a:r>
              <a:rPr lang="es-US">
                <a:latin typeface="Arial"/>
                <a:cs typeface="Arial"/>
              </a:rPr>
              <a:t>Prepáre la embarcación lejos de la rampa antes de lanzar el barco al agua</a:t>
            </a:r>
          </a:p>
          <a:p>
            <a:pPr>
              <a:defRPr/>
            </a:pPr>
            <a:r>
              <a:rPr lang="es-US">
                <a:latin typeface="Arial"/>
                <a:cs typeface="Arial"/>
              </a:rPr>
              <a:t>Asegure el equipo y el barco después de salir de la rampa lejos de la rampa para no bloquear la rampa </a:t>
            </a:r>
          </a:p>
          <a:p>
            <a:pPr>
              <a:defRPr/>
            </a:pPr>
            <a:r>
              <a:rPr lang="es-US">
                <a:latin typeface="Arial"/>
                <a:cs typeface="Arial"/>
              </a:rPr>
              <a:t>Use al menos dos personas para botar y recuperar la embarcación</a:t>
            </a:r>
          </a:p>
          <a:p>
            <a:pPr marL="349250" indent="-349250" eaLnBrk="1" hangingPunct="1">
              <a:defRPr/>
            </a:pPr>
            <a:r>
              <a:rPr lang="es-US">
                <a:latin typeface="Arial"/>
                <a:cs typeface="Arial"/>
              </a:rPr>
              <a:t>Nunca bloquee la rampa o deje el vehículo y el barco solos</a:t>
            </a:r>
          </a:p>
          <a:p>
            <a:pPr>
              <a:buFont typeface="Wingdings" pitchFamily="2" charset="2"/>
              <a:buNone/>
              <a:defRPr/>
            </a:pPr>
            <a:endParaRPr lang="es-US" dirty="0">
              <a:latin typeface="Arial" charset="0"/>
              <a:cs typeface="Arial" charset="0"/>
            </a:endParaRPr>
          </a:p>
        </p:txBody>
      </p:sp>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5938838"/>
            <a:ext cx="914400" cy="919162"/>
          </a:xfrm>
          <a:prstGeom prst="rect">
            <a:avLst/>
          </a:prstGeom>
          <a:noFill/>
        </p:spPr>
      </p:pic>
    </p:spTree>
    <p:extLst>
      <p:ext uri="{BB962C8B-B14F-4D97-AF65-F5344CB8AC3E}">
        <p14:creationId xmlns:p14="http://schemas.microsoft.com/office/powerpoint/2010/main" val="18291541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4212">
                                            <p:txEl>
                                              <p:pRg st="0" end="0"/>
                                            </p:txEl>
                                          </p:spTgt>
                                        </p:tgtEl>
                                        <p:attrNameLst>
                                          <p:attrName>style.visibility</p:attrName>
                                        </p:attrNameLst>
                                      </p:cBhvr>
                                      <p:to>
                                        <p:strVal val="visible"/>
                                      </p:to>
                                    </p:set>
                                    <p:animEffect transition="in" filter="wipe(left)">
                                      <p:cBhvr>
                                        <p:cTn id="7" dur="1000"/>
                                        <p:tgtEl>
                                          <p:spTgt spid="94212">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4212">
                                            <p:txEl>
                                              <p:pRg st="1" end="1"/>
                                            </p:txEl>
                                          </p:spTgt>
                                        </p:tgtEl>
                                        <p:attrNameLst>
                                          <p:attrName>style.visibility</p:attrName>
                                        </p:attrNameLst>
                                      </p:cBhvr>
                                      <p:to>
                                        <p:strVal val="visible"/>
                                      </p:to>
                                    </p:set>
                                    <p:animEffect transition="in" filter="wipe(left)">
                                      <p:cBhvr>
                                        <p:cTn id="11" dur="1000"/>
                                        <p:tgtEl>
                                          <p:spTgt spid="94212">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94212">
                                            <p:txEl>
                                              <p:pRg st="2" end="2"/>
                                            </p:txEl>
                                          </p:spTgt>
                                        </p:tgtEl>
                                        <p:attrNameLst>
                                          <p:attrName>style.visibility</p:attrName>
                                        </p:attrNameLst>
                                      </p:cBhvr>
                                      <p:to>
                                        <p:strVal val="visible"/>
                                      </p:to>
                                    </p:set>
                                    <p:animEffect transition="in" filter="wipe(left)">
                                      <p:cBhvr>
                                        <p:cTn id="15" dur="1000"/>
                                        <p:tgtEl>
                                          <p:spTgt spid="94212">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94212">
                                            <p:txEl>
                                              <p:pRg st="3" end="3"/>
                                            </p:txEl>
                                          </p:spTgt>
                                        </p:tgtEl>
                                        <p:attrNameLst>
                                          <p:attrName>style.visibility</p:attrName>
                                        </p:attrNameLst>
                                      </p:cBhvr>
                                      <p:to>
                                        <p:strVal val="visible"/>
                                      </p:to>
                                    </p:set>
                                    <p:animEffect transition="in" filter="wipe(left)">
                                      <p:cBhvr>
                                        <p:cTn id="19" dur="1000"/>
                                        <p:tgtEl>
                                          <p:spTgt spid="942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title"/>
          </p:nvPr>
        </p:nvSpPr>
        <p:spPr/>
        <p:txBody>
          <a:bodyPr/>
          <a:lstStyle/>
          <a:p>
            <a:r>
              <a:rPr lang="es-US" dirty="0" err="1">
                <a:latin typeface="Arial Black"/>
              </a:rPr>
              <a:t>Preparandose</a:t>
            </a:r>
            <a:r>
              <a:rPr lang="es-US" dirty="0">
                <a:latin typeface="Arial Black"/>
              </a:rPr>
              <a:t> para </a:t>
            </a:r>
            <a:br>
              <a:rPr lang="es-US" dirty="0">
                <a:latin typeface="Arial Black"/>
              </a:rPr>
            </a:br>
            <a:r>
              <a:rPr lang="es-US" dirty="0">
                <a:latin typeface="Arial Black"/>
              </a:rPr>
              <a:t>remolcar de vuelta</a:t>
            </a:r>
            <a:endParaRPr lang="en-US" dirty="0"/>
          </a:p>
        </p:txBody>
      </p:sp>
      <p:sp>
        <p:nvSpPr>
          <p:cNvPr id="98307" name="Rectangle 4"/>
          <p:cNvSpPr>
            <a:spLocks noGrp="1" noChangeArrowheads="1"/>
          </p:cNvSpPr>
          <p:nvPr>
            <p:ph idx="1"/>
          </p:nvPr>
        </p:nvSpPr>
        <p:spPr/>
        <p:txBody>
          <a:bodyPr/>
          <a:lstStyle/>
          <a:p>
            <a:pPr marL="349250" indent="-349250" eaLnBrk="1" hangingPunct="1"/>
            <a:r>
              <a:rPr lang="es-US" dirty="0">
                <a:latin typeface="Arial"/>
                <a:cs typeface="Arial"/>
              </a:rPr>
              <a:t>Cuando vaya a recuperar el bote no se acerque a la rampa hasta que el vehículo y el remolque estén listos</a:t>
            </a:r>
          </a:p>
          <a:p>
            <a:pPr marL="349250" indent="-349250" eaLnBrk="1" hangingPunct="1"/>
            <a:r>
              <a:rPr lang="es-US" dirty="0">
                <a:latin typeface="Arial"/>
                <a:cs typeface="Arial"/>
              </a:rPr>
              <a:t>Luego de recuperar su embarcación, aléjese de la rampa antes de prepararse para el viaje de retorno</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353798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1000"/>
                                        <p:tgtEl>
                                          <p:spTgt spid="98307">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98307">
                                            <p:txEl>
                                              <p:pRg st="1" end="1"/>
                                            </p:txEl>
                                          </p:spTgt>
                                        </p:tgtEl>
                                        <p:attrNameLst>
                                          <p:attrName>style.visibility</p:attrName>
                                        </p:attrNameLst>
                                      </p:cBhvr>
                                      <p:to>
                                        <p:strVal val="visible"/>
                                      </p:to>
                                    </p:set>
                                    <p:animEffect transition="in" filter="wipe(left)">
                                      <p:cBhvr>
                                        <p:cTn id="11" dur="10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r>
              <a:rPr lang="en-US">
                <a:latin typeface="Arial Black"/>
              </a:rPr>
              <a:t>Mantenimiento de la </a:t>
            </a:r>
            <a:r>
              <a:rPr lang="es-US">
                <a:latin typeface="Arial Black"/>
              </a:rPr>
              <a:t>Embarcación</a:t>
            </a:r>
            <a:endParaRPr lang="en-US" err="1"/>
          </a:p>
        </p:txBody>
      </p:sp>
      <p:sp>
        <p:nvSpPr>
          <p:cNvPr id="99331" name="Rectangle 5"/>
          <p:cNvSpPr>
            <a:spLocks noGrp="1" noChangeArrowheads="1"/>
          </p:cNvSpPr>
          <p:nvPr>
            <p:ph idx="1"/>
          </p:nvPr>
        </p:nvSpPr>
        <p:spPr/>
        <p:txBody>
          <a:bodyPr/>
          <a:lstStyle/>
          <a:p>
            <a:pPr eaLnBrk="1" hangingPunct="1">
              <a:spcBef>
                <a:spcPts val="1800"/>
              </a:spcBef>
            </a:pPr>
            <a:r>
              <a:rPr lang="es-US" dirty="0">
                <a:latin typeface="Arial"/>
                <a:cs typeface="Arial"/>
              </a:rPr>
              <a:t>Examine el casco cuando esté fuera del agua:</a:t>
            </a:r>
          </a:p>
          <a:p>
            <a:pPr lvl="1" eaLnBrk="1" hangingPunct="1"/>
            <a:r>
              <a:rPr lang="es-US" dirty="0">
                <a:latin typeface="Arial"/>
                <a:cs typeface="Arial"/>
              </a:rPr>
              <a:t>Guarde la embarcación en un área seca y a la sombra</a:t>
            </a:r>
          </a:p>
          <a:p>
            <a:pPr lvl="1" eaLnBrk="1" hangingPunct="1"/>
            <a:r>
              <a:rPr lang="es-US" dirty="0">
                <a:latin typeface="Arial"/>
                <a:cs typeface="Arial"/>
              </a:rPr>
              <a:t>Lave todos los cabos, manténgalos secos y a la sombra</a:t>
            </a:r>
          </a:p>
          <a:p>
            <a:pPr lvl="1" eaLnBrk="1" hangingPunct="1"/>
            <a:r>
              <a:rPr lang="es-US" dirty="0">
                <a:latin typeface="Arial"/>
                <a:cs typeface="Arial"/>
              </a:rPr>
              <a:t>Lave las velas y repárelas</a:t>
            </a:r>
          </a:p>
          <a:p>
            <a:pPr lvl="1" eaLnBrk="1" hangingPunct="1"/>
            <a:r>
              <a:rPr lang="es-US" dirty="0">
                <a:latin typeface="Arial"/>
                <a:cs typeface="Arial"/>
              </a:rPr>
              <a:t>Ejecute el régimen de mantenimiento sugerido en el manual de propietario</a:t>
            </a:r>
            <a:endParaRPr lang="es-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1309977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1000"/>
                                        <p:tgtEl>
                                          <p:spTgt spid="9933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99331">
                                            <p:txEl>
                                              <p:pRg st="1" end="1"/>
                                            </p:txEl>
                                          </p:spTgt>
                                        </p:tgtEl>
                                        <p:attrNameLst>
                                          <p:attrName>style.visibility</p:attrName>
                                        </p:attrNameLst>
                                      </p:cBhvr>
                                      <p:to>
                                        <p:strVal val="visible"/>
                                      </p:to>
                                    </p:set>
                                    <p:animEffect transition="in" filter="wipe(left)">
                                      <p:cBhvr>
                                        <p:cTn id="11" dur="1000"/>
                                        <p:tgtEl>
                                          <p:spTgt spid="99331">
                                            <p:txEl>
                                              <p:pRg st="1" end="1"/>
                                            </p:txEl>
                                          </p:spTgt>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wipe(left)">
                                      <p:cBhvr>
                                        <p:cTn id="15" dur="1000"/>
                                        <p:tgtEl>
                                          <p:spTgt spid="99331">
                                            <p:txEl>
                                              <p:pRg st="2" end="2"/>
                                            </p:txEl>
                                          </p:spTgt>
                                        </p:tgtEl>
                                      </p:cBhvr>
                                    </p:animEffect>
                                  </p:childTnLst>
                                </p:cTn>
                              </p:par>
                            </p:childTnLst>
                          </p:cTn>
                        </p:par>
                        <p:par>
                          <p:cTn id="16" fill="hold">
                            <p:stCondLst>
                              <p:cond delay="3500"/>
                            </p:stCondLst>
                            <p:childTnLst>
                              <p:par>
                                <p:cTn id="17" presetID="22" presetClass="entr" presetSubtype="8" fill="hold" nodeType="afterEffect">
                                  <p:stCondLst>
                                    <p:cond delay="250"/>
                                  </p:stCondLst>
                                  <p:childTnLst>
                                    <p:set>
                                      <p:cBhvr>
                                        <p:cTn id="18" dur="1" fill="hold">
                                          <p:stCondLst>
                                            <p:cond delay="0"/>
                                          </p:stCondLst>
                                        </p:cTn>
                                        <p:tgtEl>
                                          <p:spTgt spid="99331">
                                            <p:txEl>
                                              <p:pRg st="3" end="3"/>
                                            </p:txEl>
                                          </p:spTgt>
                                        </p:tgtEl>
                                        <p:attrNameLst>
                                          <p:attrName>style.visibility</p:attrName>
                                        </p:attrNameLst>
                                      </p:cBhvr>
                                      <p:to>
                                        <p:strVal val="visible"/>
                                      </p:to>
                                    </p:set>
                                    <p:animEffect transition="in" filter="wipe(left)">
                                      <p:cBhvr>
                                        <p:cTn id="19" dur="1000"/>
                                        <p:tgtEl>
                                          <p:spTgt spid="99331">
                                            <p:txEl>
                                              <p:pRg st="3" end="3"/>
                                            </p:txEl>
                                          </p:spTgt>
                                        </p:tgtEl>
                                      </p:cBhvr>
                                    </p:animEffect>
                                  </p:childTnLst>
                                </p:cTn>
                              </p:par>
                            </p:childTnLst>
                          </p:cTn>
                        </p:par>
                        <p:par>
                          <p:cTn id="20" fill="hold">
                            <p:stCondLst>
                              <p:cond delay="4750"/>
                            </p:stCondLst>
                            <p:childTnLst>
                              <p:par>
                                <p:cTn id="21" presetID="22" presetClass="entr" presetSubtype="8" fill="hold" nodeType="afterEffect">
                                  <p:stCondLst>
                                    <p:cond delay="250"/>
                                  </p:stCondLst>
                                  <p:childTnLst>
                                    <p:set>
                                      <p:cBhvr>
                                        <p:cTn id="22" dur="1" fill="hold">
                                          <p:stCondLst>
                                            <p:cond delay="0"/>
                                          </p:stCondLst>
                                        </p:cTn>
                                        <p:tgtEl>
                                          <p:spTgt spid="99331">
                                            <p:txEl>
                                              <p:pRg st="4" end="4"/>
                                            </p:txEl>
                                          </p:spTgt>
                                        </p:tgtEl>
                                        <p:attrNameLst>
                                          <p:attrName>style.visibility</p:attrName>
                                        </p:attrNameLst>
                                      </p:cBhvr>
                                      <p:to>
                                        <p:strVal val="visible"/>
                                      </p:to>
                                    </p:set>
                                    <p:animEffect transition="in" filter="wipe(left)">
                                      <p:cBhvr>
                                        <p:cTn id="23" dur="10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p:txBody>
          <a:bodyPr/>
          <a:lstStyle/>
          <a:p>
            <a:r>
              <a:rPr lang="en-US">
                <a:latin typeface="Arial Black"/>
              </a:rPr>
              <a:t>Mantenimiento del motor</a:t>
            </a:r>
            <a:endParaRPr lang="es-US"/>
          </a:p>
        </p:txBody>
      </p:sp>
      <p:sp>
        <p:nvSpPr>
          <p:cNvPr id="100356" name="Content Placeholder 5"/>
          <p:cNvSpPr>
            <a:spLocks noGrp="1"/>
          </p:cNvSpPr>
          <p:nvPr>
            <p:ph idx="1"/>
          </p:nvPr>
        </p:nvSpPr>
        <p:spPr/>
        <p:txBody>
          <a:bodyPr>
            <a:normAutofit fontScale="92500" lnSpcReduction="20000"/>
          </a:bodyPr>
          <a:lstStyle/>
          <a:p>
            <a:pPr>
              <a:buFont typeface="Wingdings" pitchFamily="2" charset="2"/>
              <a:buChar char="ü"/>
            </a:pPr>
            <a:r>
              <a:rPr lang="es-US" dirty="0">
                <a:latin typeface="Arial"/>
                <a:cs typeface="Arial"/>
              </a:rPr>
              <a:t>Mantenga un régimen</a:t>
            </a:r>
          </a:p>
          <a:p>
            <a:pPr>
              <a:buFont typeface="Wingdings" pitchFamily="2" charset="2"/>
              <a:buChar char="ü"/>
            </a:pPr>
            <a:r>
              <a:rPr lang="es-US" dirty="0">
                <a:latin typeface="Arial"/>
                <a:cs typeface="Arial"/>
              </a:rPr>
              <a:t>Mantenga el motor limpio y entonado apropiadamente</a:t>
            </a:r>
            <a:endParaRPr lang="en-US" dirty="0"/>
          </a:p>
          <a:p>
            <a:pPr>
              <a:buFont typeface="Wingdings" pitchFamily="2" charset="2"/>
              <a:buChar char="ü"/>
            </a:pPr>
            <a:r>
              <a:rPr lang="es-US" dirty="0">
                <a:latin typeface="Arial"/>
                <a:cs typeface="Arial"/>
              </a:rPr>
              <a:t>Chequee el nivel del aceite y de otros fluidos cada vez que salga con el barco.</a:t>
            </a:r>
            <a:endParaRPr lang="en-US" dirty="0"/>
          </a:p>
          <a:p>
            <a:pPr>
              <a:buFont typeface="Wingdings" pitchFamily="2" charset="2"/>
              <a:buChar char="ü"/>
            </a:pPr>
            <a:r>
              <a:rPr lang="es-US" dirty="0">
                <a:latin typeface="Arial"/>
                <a:cs typeface="Arial"/>
              </a:rPr>
              <a:t>Asegure las conexiones de la batería. Limpie las terminales.</a:t>
            </a:r>
          </a:p>
          <a:p>
            <a:pPr>
              <a:buFont typeface="Wingdings" pitchFamily="2" charset="2"/>
              <a:buChar char="ü"/>
            </a:pPr>
            <a:r>
              <a:rPr lang="es-US" dirty="0">
                <a:latin typeface="Arial"/>
                <a:cs typeface="Arial"/>
              </a:rPr>
              <a:t>Inspeccione mangueras, correas y pernos</a:t>
            </a:r>
          </a:p>
          <a:p>
            <a:pPr>
              <a:buFont typeface="Wingdings" pitchFamily="2" charset="2"/>
              <a:buChar char="ü"/>
            </a:pPr>
            <a:r>
              <a:rPr lang="es-US" dirty="0">
                <a:latin typeface="Arial"/>
                <a:cs typeface="Arial"/>
              </a:rPr>
              <a:t>Nunca utilice partes eléctricas automotrices</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742794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wipe(left)">
                                      <p:cBhvr>
                                        <p:cTn id="7" dur="1000"/>
                                        <p:tgtEl>
                                          <p:spTgt spid="100356">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00356">
                                            <p:txEl>
                                              <p:pRg st="1" end="1"/>
                                            </p:txEl>
                                          </p:spTgt>
                                        </p:tgtEl>
                                        <p:attrNameLst>
                                          <p:attrName>style.visibility</p:attrName>
                                        </p:attrNameLst>
                                      </p:cBhvr>
                                      <p:to>
                                        <p:strVal val="visible"/>
                                      </p:to>
                                    </p:set>
                                    <p:animEffect transition="in" filter="wipe(left)">
                                      <p:cBhvr>
                                        <p:cTn id="11" dur="1000"/>
                                        <p:tgtEl>
                                          <p:spTgt spid="100356">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250"/>
                                  </p:stCondLst>
                                  <p:childTnLst>
                                    <p:set>
                                      <p:cBhvr>
                                        <p:cTn id="14" dur="1" fill="hold">
                                          <p:stCondLst>
                                            <p:cond delay="0"/>
                                          </p:stCondLst>
                                        </p:cTn>
                                        <p:tgtEl>
                                          <p:spTgt spid="100356">
                                            <p:txEl>
                                              <p:pRg st="2" end="2"/>
                                            </p:txEl>
                                          </p:spTgt>
                                        </p:tgtEl>
                                        <p:attrNameLst>
                                          <p:attrName>style.visibility</p:attrName>
                                        </p:attrNameLst>
                                      </p:cBhvr>
                                      <p:to>
                                        <p:strVal val="visible"/>
                                      </p:to>
                                    </p:set>
                                    <p:animEffect transition="in" filter="wipe(left)">
                                      <p:cBhvr>
                                        <p:cTn id="15" dur="1000"/>
                                        <p:tgtEl>
                                          <p:spTgt spid="100356">
                                            <p:txEl>
                                              <p:pRg st="2" end="2"/>
                                            </p:txEl>
                                          </p:spTgt>
                                        </p:tgtEl>
                                      </p:cBhvr>
                                    </p:animEffect>
                                  </p:childTnLst>
                                </p:cTn>
                              </p:par>
                            </p:childTnLst>
                          </p:cTn>
                        </p:par>
                        <p:par>
                          <p:cTn id="16" fill="hold">
                            <p:stCondLst>
                              <p:cond delay="3750"/>
                            </p:stCondLst>
                            <p:childTnLst>
                              <p:par>
                                <p:cTn id="17" presetID="22" presetClass="entr" presetSubtype="8" fill="hold" grpId="0" nodeType="afterEffect">
                                  <p:stCondLst>
                                    <p:cond delay="250"/>
                                  </p:stCondLst>
                                  <p:childTnLst>
                                    <p:set>
                                      <p:cBhvr>
                                        <p:cTn id="18" dur="1" fill="hold">
                                          <p:stCondLst>
                                            <p:cond delay="0"/>
                                          </p:stCondLst>
                                        </p:cTn>
                                        <p:tgtEl>
                                          <p:spTgt spid="100356">
                                            <p:txEl>
                                              <p:pRg st="3" end="3"/>
                                            </p:txEl>
                                          </p:spTgt>
                                        </p:tgtEl>
                                        <p:attrNameLst>
                                          <p:attrName>style.visibility</p:attrName>
                                        </p:attrNameLst>
                                      </p:cBhvr>
                                      <p:to>
                                        <p:strVal val="visible"/>
                                      </p:to>
                                    </p:set>
                                    <p:animEffect transition="in" filter="wipe(left)">
                                      <p:cBhvr>
                                        <p:cTn id="19" dur="1000"/>
                                        <p:tgtEl>
                                          <p:spTgt spid="100356">
                                            <p:txEl>
                                              <p:pRg st="3" end="3"/>
                                            </p:txEl>
                                          </p:spTgt>
                                        </p:tgtEl>
                                      </p:cBhvr>
                                    </p:animEffect>
                                  </p:childTnLst>
                                </p:cTn>
                              </p:par>
                            </p:childTnLst>
                          </p:cTn>
                        </p:par>
                        <p:par>
                          <p:cTn id="20" fill="hold">
                            <p:stCondLst>
                              <p:cond delay="5000"/>
                            </p:stCondLst>
                            <p:childTnLst>
                              <p:par>
                                <p:cTn id="21" presetID="22" presetClass="entr" presetSubtype="8" fill="hold" grpId="0" nodeType="afterEffect">
                                  <p:stCondLst>
                                    <p:cond delay="250"/>
                                  </p:stCondLst>
                                  <p:childTnLst>
                                    <p:set>
                                      <p:cBhvr>
                                        <p:cTn id="22" dur="1" fill="hold">
                                          <p:stCondLst>
                                            <p:cond delay="0"/>
                                          </p:stCondLst>
                                        </p:cTn>
                                        <p:tgtEl>
                                          <p:spTgt spid="100356">
                                            <p:txEl>
                                              <p:pRg st="4" end="4"/>
                                            </p:txEl>
                                          </p:spTgt>
                                        </p:tgtEl>
                                        <p:attrNameLst>
                                          <p:attrName>style.visibility</p:attrName>
                                        </p:attrNameLst>
                                      </p:cBhvr>
                                      <p:to>
                                        <p:strVal val="visible"/>
                                      </p:to>
                                    </p:set>
                                    <p:animEffect transition="in" filter="wipe(left)">
                                      <p:cBhvr>
                                        <p:cTn id="23" dur="1000"/>
                                        <p:tgtEl>
                                          <p:spTgt spid="100356">
                                            <p:txEl>
                                              <p:pRg st="4" end="4"/>
                                            </p:txEl>
                                          </p:spTgt>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100356">
                                            <p:txEl>
                                              <p:pRg st="5" end="5"/>
                                            </p:txEl>
                                          </p:spTgt>
                                        </p:tgtEl>
                                        <p:attrNameLst>
                                          <p:attrName>style.visibility</p:attrName>
                                        </p:attrNameLst>
                                      </p:cBhvr>
                                      <p:to>
                                        <p:strVal val="visible"/>
                                      </p:to>
                                    </p:set>
                                    <p:animEffect transition="in" filter="wipe(left)">
                                      <p:cBhvr>
                                        <p:cTn id="27" dur="1000"/>
                                        <p:tgtEl>
                                          <p:spTgt spid="1003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s-US">
                <a:latin typeface="Arial Black"/>
              </a:rPr>
              <a:t>Prevenga Robos</a:t>
            </a:r>
            <a:endParaRPr lang="es-US"/>
          </a:p>
        </p:txBody>
      </p:sp>
      <p:sp>
        <p:nvSpPr>
          <p:cNvPr id="103427" name="Content Placeholder 3"/>
          <p:cNvSpPr>
            <a:spLocks noGrp="1"/>
          </p:cNvSpPr>
          <p:nvPr>
            <p:ph idx="1"/>
          </p:nvPr>
        </p:nvSpPr>
        <p:spPr/>
        <p:txBody>
          <a:bodyPr>
            <a:normAutofit fontScale="85000" lnSpcReduction="10000"/>
          </a:bodyPr>
          <a:lstStyle/>
          <a:p>
            <a:r>
              <a:rPr lang="es-US" sz="2400" dirty="0">
                <a:latin typeface="Arial"/>
                <a:cs typeface="Arial"/>
              </a:rPr>
              <a:t>Guarde las embarcaciones de manera que no estén accesibles con facilidad</a:t>
            </a:r>
          </a:p>
          <a:p>
            <a:r>
              <a:rPr lang="es-US" sz="2400" dirty="0">
                <a:latin typeface="Arial"/>
                <a:cs typeface="Arial"/>
              </a:rPr>
              <a:t>Use cadena y candado para asegurar el motor y tanque de combustible a la embarcación</a:t>
            </a:r>
          </a:p>
          <a:p>
            <a:r>
              <a:rPr lang="es-US" sz="2400" dirty="0">
                <a:latin typeface="Arial"/>
                <a:cs typeface="Arial"/>
              </a:rPr>
              <a:t>Grabe su equipo con información que lo identifique </a:t>
            </a:r>
          </a:p>
          <a:p>
            <a:r>
              <a:rPr lang="es-US" sz="2400" dirty="0">
                <a:latin typeface="Arial"/>
                <a:cs typeface="Arial"/>
              </a:rPr>
              <a:t>Fotografíe o </a:t>
            </a:r>
            <a:r>
              <a:rPr lang="es-US" sz="2400" dirty="0" err="1">
                <a:latin typeface="Arial"/>
                <a:cs typeface="Arial"/>
              </a:rPr>
              <a:t>videograbe</a:t>
            </a:r>
            <a:r>
              <a:rPr lang="es-US" sz="2400" dirty="0">
                <a:latin typeface="Arial"/>
                <a:cs typeface="Arial"/>
              </a:rPr>
              <a:t> el interior y exterior de la embarcación. Haga un inventario completo.</a:t>
            </a:r>
          </a:p>
          <a:p>
            <a:r>
              <a:rPr lang="es-US" sz="2400" dirty="0">
                <a:latin typeface="Arial"/>
                <a:cs typeface="Arial"/>
              </a:rPr>
              <a:t>Remueva todos los artículos de valor.</a:t>
            </a:r>
          </a:p>
          <a:p>
            <a:r>
              <a:rPr lang="es-US" sz="2400" dirty="0">
                <a:latin typeface="Arial"/>
                <a:cs typeface="Arial"/>
              </a:rPr>
              <a:t>Remueva las llaves y mantenga la embarcación cubierta.</a:t>
            </a:r>
          </a:p>
        </p:txBody>
      </p:sp>
      <p:pic>
        <p:nvPicPr>
          <p:cNvPr id="6" name="Picture 16" descr="uscga-very-large gray"/>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1347337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wipe(left)">
                                      <p:cBhvr>
                                        <p:cTn id="7" dur="1000"/>
                                        <p:tgtEl>
                                          <p:spTgt spid="103427">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03427">
                                            <p:txEl>
                                              <p:pRg st="1" end="1"/>
                                            </p:txEl>
                                          </p:spTgt>
                                        </p:tgtEl>
                                        <p:attrNameLst>
                                          <p:attrName>style.visibility</p:attrName>
                                        </p:attrNameLst>
                                      </p:cBhvr>
                                      <p:to>
                                        <p:strVal val="visible"/>
                                      </p:to>
                                    </p:set>
                                    <p:animEffect transition="in" filter="wipe(left)">
                                      <p:cBhvr>
                                        <p:cTn id="11" dur="1000"/>
                                        <p:tgtEl>
                                          <p:spTgt spid="103427">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250"/>
                                  </p:stCondLst>
                                  <p:childTnLst>
                                    <p:set>
                                      <p:cBhvr>
                                        <p:cTn id="14" dur="1" fill="hold">
                                          <p:stCondLst>
                                            <p:cond delay="0"/>
                                          </p:stCondLst>
                                        </p:cTn>
                                        <p:tgtEl>
                                          <p:spTgt spid="103427">
                                            <p:txEl>
                                              <p:pRg st="2" end="2"/>
                                            </p:txEl>
                                          </p:spTgt>
                                        </p:tgtEl>
                                        <p:attrNameLst>
                                          <p:attrName>style.visibility</p:attrName>
                                        </p:attrNameLst>
                                      </p:cBhvr>
                                      <p:to>
                                        <p:strVal val="visible"/>
                                      </p:to>
                                    </p:set>
                                    <p:animEffect transition="in" filter="wipe(left)">
                                      <p:cBhvr>
                                        <p:cTn id="15" dur="1000"/>
                                        <p:tgtEl>
                                          <p:spTgt spid="103427">
                                            <p:txEl>
                                              <p:pRg st="2" end="2"/>
                                            </p:txEl>
                                          </p:spTgt>
                                        </p:tgtEl>
                                      </p:cBhvr>
                                    </p:animEffect>
                                  </p:childTnLst>
                                </p:cTn>
                              </p:par>
                            </p:childTnLst>
                          </p:cTn>
                        </p:par>
                        <p:par>
                          <p:cTn id="16" fill="hold">
                            <p:stCondLst>
                              <p:cond delay="3750"/>
                            </p:stCondLst>
                            <p:childTnLst>
                              <p:par>
                                <p:cTn id="17" presetID="22" presetClass="entr" presetSubtype="8" fill="hold" grpId="0" nodeType="afterEffect">
                                  <p:stCondLst>
                                    <p:cond delay="250"/>
                                  </p:stCondLst>
                                  <p:childTnLst>
                                    <p:set>
                                      <p:cBhvr>
                                        <p:cTn id="18" dur="1" fill="hold">
                                          <p:stCondLst>
                                            <p:cond delay="0"/>
                                          </p:stCondLst>
                                        </p:cTn>
                                        <p:tgtEl>
                                          <p:spTgt spid="103427">
                                            <p:txEl>
                                              <p:pRg st="3" end="3"/>
                                            </p:txEl>
                                          </p:spTgt>
                                        </p:tgtEl>
                                        <p:attrNameLst>
                                          <p:attrName>style.visibility</p:attrName>
                                        </p:attrNameLst>
                                      </p:cBhvr>
                                      <p:to>
                                        <p:strVal val="visible"/>
                                      </p:to>
                                    </p:set>
                                    <p:animEffect transition="in" filter="wipe(left)">
                                      <p:cBhvr>
                                        <p:cTn id="19" dur="1000"/>
                                        <p:tgtEl>
                                          <p:spTgt spid="103427">
                                            <p:txEl>
                                              <p:pRg st="3" end="3"/>
                                            </p:txEl>
                                          </p:spTgt>
                                        </p:tgtEl>
                                      </p:cBhvr>
                                    </p:animEffect>
                                  </p:childTnLst>
                                </p:cTn>
                              </p:par>
                            </p:childTnLst>
                          </p:cTn>
                        </p:par>
                        <p:par>
                          <p:cTn id="20" fill="hold">
                            <p:stCondLst>
                              <p:cond delay="5000"/>
                            </p:stCondLst>
                            <p:childTnLst>
                              <p:par>
                                <p:cTn id="21" presetID="22" presetClass="entr" presetSubtype="8" fill="hold" grpId="0" nodeType="afterEffect">
                                  <p:stCondLst>
                                    <p:cond delay="250"/>
                                  </p:stCondLst>
                                  <p:childTnLst>
                                    <p:set>
                                      <p:cBhvr>
                                        <p:cTn id="22" dur="1" fill="hold">
                                          <p:stCondLst>
                                            <p:cond delay="0"/>
                                          </p:stCondLst>
                                        </p:cTn>
                                        <p:tgtEl>
                                          <p:spTgt spid="103427">
                                            <p:txEl>
                                              <p:pRg st="4" end="4"/>
                                            </p:txEl>
                                          </p:spTgt>
                                        </p:tgtEl>
                                        <p:attrNameLst>
                                          <p:attrName>style.visibility</p:attrName>
                                        </p:attrNameLst>
                                      </p:cBhvr>
                                      <p:to>
                                        <p:strVal val="visible"/>
                                      </p:to>
                                    </p:set>
                                    <p:animEffect transition="in" filter="wipe(left)">
                                      <p:cBhvr>
                                        <p:cTn id="23" dur="1000"/>
                                        <p:tgtEl>
                                          <p:spTgt spid="103427">
                                            <p:txEl>
                                              <p:pRg st="4" end="4"/>
                                            </p:txEl>
                                          </p:spTgt>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103427">
                                            <p:txEl>
                                              <p:pRg st="5" end="5"/>
                                            </p:txEl>
                                          </p:spTgt>
                                        </p:tgtEl>
                                        <p:attrNameLst>
                                          <p:attrName>style.visibility</p:attrName>
                                        </p:attrNameLst>
                                      </p:cBhvr>
                                      <p:to>
                                        <p:strVal val="visible"/>
                                      </p:to>
                                    </p:set>
                                    <p:animEffect transition="in" filter="wipe(left)">
                                      <p:cBhvr>
                                        <p:cTn id="27" dur="10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7167"/>
            <a:ext cx="9144000" cy="984885"/>
          </a:xfrm>
          <a:prstGeom prst="rect">
            <a:avLst/>
          </a:prstGeom>
          <a:noFill/>
        </p:spPr>
        <p:txBody>
          <a:bodyPr wrap="square" lIns="91440" tIns="45720" rIns="91440" bIns="45720" rtlCol="0" anchor="t">
            <a:spAutoFit/>
          </a:bodyPr>
          <a:lstStyle/>
          <a:p>
            <a:pPr algn="ctr"/>
            <a:r>
              <a:rPr lang="es-US" sz="4000" b="1" dirty="0">
                <a:solidFill>
                  <a:srgbClr val="FF0000"/>
                </a:solidFill>
                <a:latin typeface="Arial Black"/>
              </a:rPr>
              <a:t>Repaso del Capítulo 2</a:t>
            </a:r>
            <a:endParaRPr lang="es-US" sz="4000" b="1" dirty="0">
              <a:solidFill>
                <a:srgbClr val="FF0000"/>
              </a:solidFill>
            </a:endParaRPr>
          </a:p>
          <a:p>
            <a:endParaRPr lang="en-US" dirty="0"/>
          </a:p>
        </p:txBody>
      </p:sp>
      <p:pic>
        <p:nvPicPr>
          <p:cNvPr id="4" name="Content Placeholder 5" descr="reviewtim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62000" y="1371600"/>
            <a:ext cx="7541779" cy="4343400"/>
          </a:xfrm>
        </p:spPr>
      </p:pic>
      <p:pic>
        <p:nvPicPr>
          <p:cNvPr id="5"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005170016"/>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s-US" sz="4000" dirty="0">
                <a:solidFill>
                  <a:srgbClr val="FF0000"/>
                </a:solidFill>
                <a:latin typeface="Arial Black"/>
              </a:rPr>
              <a:t>Repaso</a:t>
            </a:r>
            <a:endParaRPr lang="es-US" sz="4000" dirty="0">
              <a:solidFill>
                <a:srgbClr val="FF0000"/>
              </a:solidFill>
              <a:cs typeface="Arial"/>
            </a:endParaRPr>
          </a:p>
        </p:txBody>
      </p:sp>
      <p:sp>
        <p:nvSpPr>
          <p:cNvPr id="3" name="Rectangle 2"/>
          <p:cNvSpPr/>
          <p:nvPr/>
        </p:nvSpPr>
        <p:spPr>
          <a:xfrm>
            <a:off x="609600" y="1371600"/>
            <a:ext cx="7391400" cy="4247317"/>
          </a:xfrm>
          <a:prstGeom prst="rect">
            <a:avLst/>
          </a:prstGeom>
        </p:spPr>
        <p:txBody>
          <a:bodyPr wrap="square" lIns="91440" tIns="45720" rIns="91440" bIns="45720" anchor="t">
            <a:spAutoFit/>
          </a:bodyPr>
          <a:lstStyle/>
          <a:p>
            <a:r>
              <a:rPr lang="es-US" sz="2400" b="1" dirty="0">
                <a:solidFill>
                  <a:srgbClr val="0000FF"/>
                </a:solidFill>
                <a:latin typeface="Arial"/>
                <a:cs typeface="Arial"/>
              </a:rPr>
              <a:t>¿Qué información importante se puede encontrar en la placa de capacidad del bote?</a:t>
            </a:r>
          </a:p>
          <a:p>
            <a:endParaRPr lang="es-US" sz="2400" b="1" dirty="0">
              <a:solidFill>
                <a:srgbClr val="0000FF"/>
              </a:solidFill>
              <a:latin typeface="Arial"/>
              <a:cs typeface="Arial"/>
            </a:endParaRPr>
          </a:p>
          <a:p>
            <a:pPr marL="914400" lvl="1" indent="-457200">
              <a:buFont typeface="+mj-lt"/>
              <a:buAutoNum type="alphaLcPeriod"/>
            </a:pPr>
            <a:r>
              <a:rPr lang="es-US" sz="2400" b="1" dirty="0">
                <a:solidFill>
                  <a:srgbClr val="0000FF"/>
                </a:solidFill>
                <a:latin typeface="Arial"/>
                <a:cs typeface="Arial"/>
              </a:rPr>
              <a:t>El número mínimo de salvavidas requerido abordo</a:t>
            </a:r>
          </a:p>
          <a:p>
            <a:pPr marL="914400" lvl="1" indent="-457200">
              <a:lnSpc>
                <a:spcPct val="150000"/>
              </a:lnSpc>
              <a:buFont typeface="+mj-lt"/>
              <a:buAutoNum type="alphaLcPeriod"/>
            </a:pPr>
            <a:r>
              <a:rPr lang="es-US" sz="2400" b="1" dirty="0">
                <a:solidFill>
                  <a:srgbClr val="0000FF"/>
                </a:solidFill>
                <a:latin typeface="Arial"/>
                <a:cs typeface="Arial"/>
              </a:rPr>
              <a:t>El número mínimo de asientos requeridos</a:t>
            </a:r>
          </a:p>
          <a:p>
            <a:pPr marL="914400" lvl="1" indent="-457200">
              <a:buFont typeface="+mj-lt"/>
              <a:buAutoNum type="alphaLcPeriod"/>
            </a:pPr>
            <a:r>
              <a:rPr lang="es-US" sz="2400" b="1" dirty="0">
                <a:solidFill>
                  <a:srgbClr val="0000FF"/>
                </a:solidFill>
                <a:latin typeface="Arial"/>
                <a:cs typeface="Arial"/>
              </a:rPr>
              <a:t>El peso máximo o número máximo de personas que el barco puede llevar abordo</a:t>
            </a:r>
            <a:endParaRPr lang="es-US" sz="2400" b="1" dirty="0">
              <a:solidFill>
                <a:srgbClr val="0000FF"/>
              </a:solidFill>
              <a:cs typeface="Arial"/>
            </a:endParaRPr>
          </a:p>
          <a:p>
            <a:pPr marL="914400" lvl="1" indent="-457200">
              <a:buFont typeface="+mj-lt"/>
              <a:buAutoNum type="alphaLcPeriod"/>
            </a:pPr>
            <a:r>
              <a:rPr lang="es-US" sz="2400" b="1" dirty="0">
                <a:solidFill>
                  <a:srgbClr val="0000FF"/>
                </a:solidFill>
                <a:latin typeface="Arial"/>
                <a:cs typeface="Arial"/>
              </a:rPr>
              <a:t>La capacidad máxima de los tanques de combustible</a:t>
            </a:r>
          </a:p>
          <a:p>
            <a:endParaRPr lang="es-US" dirty="0">
              <a:cs typeface="Aria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14" name="Rectangle 9">
            <a:extLst>
              <a:ext uri="{FF2B5EF4-FFF2-40B4-BE49-F238E27FC236}">
                <a16:creationId xmlns:a16="http://schemas.microsoft.com/office/drawing/2014/main" id="{2EC78FE9-EED7-4298-BED4-F2610AD941E3}"/>
              </a:ext>
            </a:extLst>
          </p:cNvPr>
          <p:cNvSpPr>
            <a:spLocks noChangeArrowheads="1"/>
          </p:cNvSpPr>
          <p:nvPr/>
        </p:nvSpPr>
        <p:spPr bwMode="auto">
          <a:xfrm>
            <a:off x="999392" y="3810000"/>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38876796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par>
                          <p:cTn id="20" fill="hold">
                            <p:stCondLst>
                              <p:cond delay="6000"/>
                            </p:stCondLst>
                            <p:childTnLst>
                              <p:par>
                                <p:cTn id="21" presetID="22" presetClass="entr" presetSubtype="8"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s-US" sz="4000" dirty="0">
                <a:solidFill>
                  <a:srgbClr val="FF0000"/>
                </a:solidFill>
                <a:latin typeface="Arial Black"/>
              </a:rPr>
              <a:t>Repaso</a:t>
            </a:r>
            <a:endParaRPr lang="es-US" sz="4000" dirty="0">
              <a:solidFill>
                <a:srgbClr val="FF0000"/>
              </a:solidFill>
              <a:cs typeface="Arial"/>
            </a:endParaRPr>
          </a:p>
        </p:txBody>
      </p:sp>
      <p:sp>
        <p:nvSpPr>
          <p:cNvPr id="3" name="Rectangle 2"/>
          <p:cNvSpPr/>
          <p:nvPr/>
        </p:nvSpPr>
        <p:spPr>
          <a:xfrm>
            <a:off x="533400" y="1066800"/>
            <a:ext cx="7391400" cy="5189113"/>
          </a:xfrm>
          <a:prstGeom prst="rect">
            <a:avLst/>
          </a:prstGeom>
        </p:spPr>
        <p:txBody>
          <a:bodyPr wrap="square" lIns="91440" tIns="45720" rIns="91440" bIns="45720" anchor="t">
            <a:spAutoFit/>
          </a:bodyPr>
          <a:lstStyle/>
          <a:p>
            <a:r>
              <a:rPr lang="es-US" sz="2000" b="1" dirty="0">
                <a:solidFill>
                  <a:srgbClr val="0000FF"/>
                </a:solidFill>
                <a:latin typeface="Arial"/>
                <a:cs typeface="Arial"/>
              </a:rPr>
              <a:t>Para evitar quedarse sin combustible, determine la capacidad de su(s) tanque(s) y la tasa de consumo de su barco, luego:</a:t>
            </a:r>
          </a:p>
          <a:p>
            <a:pPr lvl="1"/>
            <a:endParaRPr lang="es-US" sz="2000" b="1" dirty="0">
              <a:solidFill>
                <a:srgbClr val="0000FF"/>
              </a:solidFill>
              <a:cs typeface="Arial"/>
            </a:endParaRPr>
          </a:p>
          <a:p>
            <a:pPr marL="914400" lvl="1" indent="-457200">
              <a:buAutoNum type="alphaLcPeriod"/>
            </a:pPr>
            <a:r>
              <a:rPr lang="es-US" sz="2000" b="1" dirty="0">
                <a:solidFill>
                  <a:srgbClr val="0000FF"/>
                </a:solidFill>
                <a:latin typeface="Arial"/>
                <a:cs typeface="Arial"/>
              </a:rPr>
              <a:t>Lleve combustible  extra en contenedores fáciles de guardar como botellones de leche</a:t>
            </a:r>
            <a:endParaRPr lang="es-US" sz="2000" b="1" dirty="0">
              <a:solidFill>
                <a:srgbClr val="0000FF"/>
              </a:solidFill>
              <a:cs typeface="Arial"/>
            </a:endParaRPr>
          </a:p>
          <a:p>
            <a:pPr lvl="1"/>
            <a:endParaRPr lang="es-US" sz="2000" b="1" dirty="0">
              <a:solidFill>
                <a:srgbClr val="0000FF"/>
              </a:solidFill>
              <a:cs typeface="Arial"/>
            </a:endParaRPr>
          </a:p>
          <a:p>
            <a:pPr marL="914400" lvl="1" indent="-457200">
              <a:buAutoNum type="alphaLcPeriod" startAt="2"/>
            </a:pPr>
            <a:r>
              <a:rPr lang="es-US" sz="2000" b="1" dirty="0">
                <a:solidFill>
                  <a:srgbClr val="0000FF"/>
                </a:solidFill>
                <a:latin typeface="Arial"/>
                <a:cs typeface="Arial"/>
              </a:rPr>
              <a:t>Calcule usar 1/3 del combustible para llegar al destino, 1/3 para retornar y 1/3 para emergencias</a:t>
            </a:r>
          </a:p>
          <a:p>
            <a:pPr marL="914400" lvl="1" indent="-457200">
              <a:buAutoNum type="alphaLcPeriod" startAt="2"/>
            </a:pPr>
            <a:endParaRPr lang="es-US" sz="2000" b="1" dirty="0">
              <a:solidFill>
                <a:srgbClr val="0000FF"/>
              </a:solidFill>
              <a:cs typeface="Arial"/>
            </a:endParaRPr>
          </a:p>
          <a:p>
            <a:pPr marL="914400" lvl="1" indent="-457200">
              <a:lnSpc>
                <a:spcPct val="130000"/>
              </a:lnSpc>
              <a:buAutoNum type="alphaLcPeriod" startAt="2"/>
            </a:pPr>
            <a:r>
              <a:rPr lang="es-US" sz="2000" b="1" dirty="0">
                <a:solidFill>
                  <a:srgbClr val="0000FF"/>
                </a:solidFill>
                <a:latin typeface="Arial"/>
                <a:cs typeface="Arial"/>
              </a:rPr>
              <a:t>Calcule tener suficiente combustible para llegar al muelle con combustible más cercano</a:t>
            </a:r>
          </a:p>
          <a:p>
            <a:pPr marL="914400" lvl="1" indent="-457200">
              <a:lnSpc>
                <a:spcPct val="130000"/>
              </a:lnSpc>
              <a:buAutoNum type="alphaLcPeriod" startAt="2"/>
            </a:pPr>
            <a:r>
              <a:rPr lang="es-US" sz="2000" b="1" dirty="0">
                <a:solidFill>
                  <a:srgbClr val="0000FF"/>
                </a:solidFill>
                <a:latin typeface="Arial"/>
                <a:cs typeface="Arial"/>
              </a:rPr>
              <a:t>Calcule usar 1/2 de su tanque para llegar a destino y 1/2 para retornar</a:t>
            </a:r>
          </a:p>
          <a:p>
            <a:endParaRPr lang="es-US" dirty="0">
              <a:cs typeface="Aria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8" name="Rectangle 9">
            <a:extLst>
              <a:ext uri="{FF2B5EF4-FFF2-40B4-BE49-F238E27FC236}">
                <a16:creationId xmlns:a16="http://schemas.microsoft.com/office/drawing/2014/main" id="{D4B20ADF-DEB2-42B1-9B1B-D87F9D8E7825}"/>
              </a:ext>
            </a:extLst>
          </p:cNvPr>
          <p:cNvSpPr>
            <a:spLocks noChangeArrowheads="1"/>
          </p:cNvSpPr>
          <p:nvPr/>
        </p:nvSpPr>
        <p:spPr bwMode="auto">
          <a:xfrm>
            <a:off x="838200" y="3131722"/>
            <a:ext cx="7086600" cy="9906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6009441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10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s-US" sz="4000" dirty="0">
                <a:solidFill>
                  <a:srgbClr val="FF0000"/>
                </a:solidFill>
                <a:latin typeface="Arial Black"/>
              </a:rPr>
              <a:t>Repaso</a:t>
            </a:r>
            <a:endParaRPr lang="es-US" sz="4000" dirty="0">
              <a:solidFill>
                <a:srgbClr val="FF0000"/>
              </a:solidFill>
              <a:cs typeface="Arial"/>
            </a:endParaRPr>
          </a:p>
        </p:txBody>
      </p:sp>
      <p:sp>
        <p:nvSpPr>
          <p:cNvPr id="3" name="Rectangle 2"/>
          <p:cNvSpPr/>
          <p:nvPr/>
        </p:nvSpPr>
        <p:spPr>
          <a:xfrm>
            <a:off x="533400" y="1066800"/>
            <a:ext cx="7391400" cy="4524315"/>
          </a:xfrm>
          <a:prstGeom prst="rect">
            <a:avLst/>
          </a:prstGeom>
        </p:spPr>
        <p:txBody>
          <a:bodyPr wrap="square" lIns="91440" tIns="45720" rIns="91440" bIns="45720" anchor="t">
            <a:spAutoFit/>
          </a:bodyPr>
          <a:lstStyle/>
          <a:p>
            <a:r>
              <a:rPr lang="es-US" sz="2000" b="1" u="sng" dirty="0">
                <a:solidFill>
                  <a:srgbClr val="0000FF"/>
                </a:solidFill>
                <a:latin typeface="Arial"/>
                <a:cs typeface="Arial"/>
              </a:rPr>
              <a:t>Antes</a:t>
            </a:r>
            <a:r>
              <a:rPr lang="es-US" sz="2000" b="1" dirty="0">
                <a:solidFill>
                  <a:srgbClr val="0000FF"/>
                </a:solidFill>
                <a:latin typeface="Arial"/>
                <a:cs typeface="Arial"/>
              </a:rPr>
              <a:t> de cargar combustible en su barco, Ud. debe:</a:t>
            </a:r>
          </a:p>
          <a:p>
            <a:pPr marL="914400" lvl="1" indent="-457200">
              <a:buAutoNum type="alphaLcPeriod"/>
            </a:pPr>
            <a:endParaRPr lang="es-US" sz="2400" b="1" dirty="0">
              <a:solidFill>
                <a:srgbClr val="0000FF"/>
              </a:solidFill>
              <a:cs typeface="Arial"/>
            </a:endParaRPr>
          </a:p>
          <a:p>
            <a:pPr marL="914400" lvl="1" indent="-457200">
              <a:buAutoNum type="alphaLcPeriod"/>
            </a:pPr>
            <a:r>
              <a:rPr lang="es-US" sz="2000" b="1" dirty="0">
                <a:solidFill>
                  <a:srgbClr val="0000FF"/>
                </a:solidFill>
                <a:latin typeface="Arial"/>
                <a:cs typeface="Arial"/>
              </a:rPr>
              <a:t>Apagar el motor y abrir todas las ventanillas, ojos de buey, escotillas u otras aperturas.</a:t>
            </a:r>
          </a:p>
          <a:p>
            <a:pPr marL="914400" lvl="1" indent="-457200">
              <a:buAutoNum type="alphaLcPeriod"/>
            </a:pPr>
            <a:endParaRPr lang="es-US" sz="2000" b="1" dirty="0">
              <a:solidFill>
                <a:srgbClr val="0000FF"/>
              </a:solidFill>
              <a:latin typeface="Arial"/>
              <a:cs typeface="Arial"/>
            </a:endParaRPr>
          </a:p>
          <a:p>
            <a:pPr marL="914400" lvl="1" indent="-457200">
              <a:buAutoNum type="alphaLcPeriod"/>
            </a:pPr>
            <a:r>
              <a:rPr lang="es-US" sz="2000" b="1" dirty="0">
                <a:solidFill>
                  <a:srgbClr val="0000FF"/>
                </a:solidFill>
                <a:latin typeface="Arial"/>
                <a:cs typeface="Arial"/>
              </a:rPr>
              <a:t>Apagar el motor y cerrar todas las ventanillas, ojos de buey, escotillas u otras aperturas.</a:t>
            </a:r>
            <a:endParaRPr lang="es-US" sz="2000" dirty="0">
              <a:solidFill>
                <a:srgbClr val="000000"/>
              </a:solidFill>
              <a:latin typeface="Arial"/>
              <a:cs typeface="Arial"/>
            </a:endParaRPr>
          </a:p>
          <a:p>
            <a:pPr marL="914400" lvl="1" indent="-457200">
              <a:buAutoNum type="alphaLcPeriod"/>
            </a:pPr>
            <a:endParaRPr lang="es-US" sz="2000" b="1" dirty="0">
              <a:solidFill>
                <a:srgbClr val="0000FF"/>
              </a:solidFill>
              <a:latin typeface="Arial"/>
              <a:cs typeface="Arial"/>
            </a:endParaRPr>
          </a:p>
          <a:p>
            <a:pPr marL="914400" lvl="1" indent="-457200">
              <a:buAutoNum type="alphaLcPeriod"/>
            </a:pPr>
            <a:r>
              <a:rPr lang="es-US" sz="2000" b="1" dirty="0">
                <a:solidFill>
                  <a:srgbClr val="0000FF"/>
                </a:solidFill>
                <a:latin typeface="Arial"/>
                <a:cs typeface="Arial"/>
              </a:rPr>
              <a:t>Encender el motor y abrir todas las ventanillas, ojos de buey, escotillas u otras aperturas.</a:t>
            </a:r>
            <a:endParaRPr lang="es-US" sz="2000" dirty="0">
              <a:solidFill>
                <a:srgbClr val="000000"/>
              </a:solidFill>
              <a:latin typeface="Arial"/>
              <a:cs typeface="Arial"/>
            </a:endParaRPr>
          </a:p>
          <a:p>
            <a:pPr marL="914400" lvl="1" indent="-457200">
              <a:buAutoNum type="alphaLcPeriod"/>
            </a:pPr>
            <a:endParaRPr lang="es-US" sz="2000" b="1" dirty="0">
              <a:solidFill>
                <a:srgbClr val="0000FF"/>
              </a:solidFill>
              <a:latin typeface="Arial"/>
              <a:cs typeface="Arial"/>
            </a:endParaRPr>
          </a:p>
          <a:p>
            <a:pPr marL="914400" lvl="1" indent="-457200">
              <a:buAutoNum type="alphaLcPeriod"/>
            </a:pPr>
            <a:r>
              <a:rPr lang="es-US" sz="2000" b="1" dirty="0">
                <a:solidFill>
                  <a:srgbClr val="0000FF"/>
                </a:solidFill>
                <a:latin typeface="Arial"/>
                <a:cs typeface="Arial"/>
              </a:rPr>
              <a:t>Encender el motor y cerrar todas las ventanillas, ojos de buey, escotillas u otras aperturas.</a:t>
            </a:r>
            <a:endParaRPr lang="es-US" sz="2000" dirty="0">
              <a:latin typeface="Arial"/>
              <a:cs typeface="Arial"/>
            </a:endParaRPr>
          </a:p>
          <a:p>
            <a:pPr marL="914400" lvl="1" indent="-457200">
              <a:buAutoNum type="alphaUcPeriod"/>
            </a:pPr>
            <a:endParaRPr lang="es-US" sz="2400" b="1" dirty="0">
              <a:solidFill>
                <a:srgbClr val="0000FF"/>
              </a:solidFill>
              <a:latin typeface="Arial"/>
              <a:cs typeface="Aria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6" name="Rectangle 9">
            <a:extLst>
              <a:ext uri="{FF2B5EF4-FFF2-40B4-BE49-F238E27FC236}">
                <a16:creationId xmlns:a16="http://schemas.microsoft.com/office/drawing/2014/main" id="{41ED2825-67F0-4686-BE99-E5BBFE0B246D}"/>
              </a:ext>
            </a:extLst>
          </p:cNvPr>
          <p:cNvSpPr>
            <a:spLocks noChangeArrowheads="1"/>
          </p:cNvSpPr>
          <p:nvPr/>
        </p:nvSpPr>
        <p:spPr bwMode="auto">
          <a:xfrm>
            <a:off x="990600" y="2514600"/>
            <a:ext cx="70866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30282906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1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s-US" sz="4000" dirty="0">
                <a:solidFill>
                  <a:srgbClr val="FF0000"/>
                </a:solidFill>
                <a:latin typeface="Arial Black"/>
              </a:rPr>
              <a:t>Repaso</a:t>
            </a:r>
            <a:endParaRPr lang="es-US" sz="4000" dirty="0">
              <a:solidFill>
                <a:srgbClr val="FF0000"/>
              </a:solidFill>
              <a:cs typeface="Arial"/>
            </a:endParaRPr>
          </a:p>
        </p:txBody>
      </p:sp>
      <p:sp>
        <p:nvSpPr>
          <p:cNvPr id="3" name="Rectangle 2"/>
          <p:cNvSpPr/>
          <p:nvPr/>
        </p:nvSpPr>
        <p:spPr>
          <a:xfrm>
            <a:off x="533400" y="1066800"/>
            <a:ext cx="7391400" cy="3754874"/>
          </a:xfrm>
          <a:prstGeom prst="rect">
            <a:avLst/>
          </a:prstGeom>
        </p:spPr>
        <p:txBody>
          <a:bodyPr wrap="square" lIns="91440" tIns="45720" rIns="91440" bIns="45720" anchor="t">
            <a:spAutoFit/>
          </a:bodyPr>
          <a:lstStyle/>
          <a:p>
            <a:r>
              <a:rPr lang="es-US" sz="2000" b="1" dirty="0">
                <a:solidFill>
                  <a:srgbClr val="0000FF"/>
                </a:solidFill>
                <a:latin typeface="Arial"/>
                <a:cs typeface="Arial"/>
              </a:rPr>
              <a:t>¿Dónde debe estar su remolque mientras se prepara para lanzar la embarcación?</a:t>
            </a:r>
            <a:endParaRPr lang="en-US" dirty="0"/>
          </a:p>
          <a:p>
            <a:pPr lvl="1"/>
            <a:endParaRPr lang="es-US" sz="2400" b="1" dirty="0">
              <a:solidFill>
                <a:srgbClr val="0000FF"/>
              </a:solidFill>
              <a:cs typeface="Arial"/>
            </a:endParaRPr>
          </a:p>
          <a:p>
            <a:pPr marL="914400" lvl="1" indent="-457200">
              <a:buAutoNum type="alphaLcPeriod"/>
            </a:pPr>
            <a:r>
              <a:rPr lang="es-US" sz="2000" b="1" dirty="0">
                <a:solidFill>
                  <a:srgbClr val="0000FF"/>
                </a:solidFill>
                <a:latin typeface="Arial"/>
                <a:cs typeface="Arial"/>
              </a:rPr>
              <a:t>En el estacionamiento en su casa</a:t>
            </a:r>
          </a:p>
          <a:p>
            <a:pPr lvl="1"/>
            <a:endParaRPr lang="es-US" sz="2000" b="1" dirty="0">
              <a:solidFill>
                <a:srgbClr val="0000FF"/>
              </a:solidFill>
              <a:cs typeface="Arial"/>
            </a:endParaRPr>
          </a:p>
          <a:p>
            <a:pPr marL="914400" lvl="1" indent="-457200">
              <a:buAutoNum type="alphaLcPeriod" startAt="2"/>
            </a:pPr>
            <a:r>
              <a:rPr lang="es-US" sz="2000" b="1" dirty="0">
                <a:solidFill>
                  <a:srgbClr val="0000FF"/>
                </a:solidFill>
                <a:latin typeface="Arial"/>
                <a:cs typeface="Arial"/>
              </a:rPr>
              <a:t>Al frente de la embarcación que está siendo botada</a:t>
            </a:r>
          </a:p>
          <a:p>
            <a:pPr marL="914400" lvl="1" indent="-457200">
              <a:buAutoNum type="alphaLcPeriod" startAt="2"/>
            </a:pPr>
            <a:endParaRPr lang="es-US" sz="2000" b="1" dirty="0">
              <a:solidFill>
                <a:srgbClr val="0000FF"/>
              </a:solidFill>
              <a:cs typeface="Arial"/>
            </a:endParaRPr>
          </a:p>
          <a:p>
            <a:pPr marL="914400" lvl="1" indent="-457200">
              <a:lnSpc>
                <a:spcPct val="130000"/>
              </a:lnSpc>
              <a:buAutoNum type="alphaLcPeriod" startAt="2"/>
            </a:pPr>
            <a:r>
              <a:rPr lang="es-US" sz="2000" b="1" dirty="0">
                <a:solidFill>
                  <a:srgbClr val="0000FF"/>
                </a:solidFill>
                <a:latin typeface="Arial"/>
                <a:cs typeface="Arial"/>
              </a:rPr>
              <a:t>En el agua en la rampa</a:t>
            </a:r>
          </a:p>
          <a:p>
            <a:pPr lvl="1">
              <a:lnSpc>
                <a:spcPct val="130000"/>
              </a:lnSpc>
            </a:pPr>
            <a:endParaRPr lang="es-US" sz="2000" b="1" dirty="0">
              <a:solidFill>
                <a:srgbClr val="0000FF"/>
              </a:solidFill>
              <a:cs typeface="Arial"/>
            </a:endParaRPr>
          </a:p>
          <a:p>
            <a:pPr marL="914400" lvl="1" indent="-457200">
              <a:buAutoNum type="alphaLcPeriod" startAt="4"/>
            </a:pPr>
            <a:r>
              <a:rPr lang="es-US" sz="2000" b="1" dirty="0">
                <a:solidFill>
                  <a:srgbClr val="0000FF"/>
                </a:solidFill>
                <a:latin typeface="Arial"/>
                <a:cs typeface="Arial"/>
              </a:rPr>
              <a:t>Alejado de la rampa</a:t>
            </a:r>
            <a:endParaRPr lang="es-US" sz="2400" b="1" dirty="0">
              <a:solidFill>
                <a:srgbClr val="0000FF"/>
              </a:solidFill>
              <a:latin typeface="Arial"/>
              <a:cs typeface="Arial"/>
            </a:endParaRPr>
          </a:p>
          <a:p>
            <a:endParaRPr lang="es-US" dirty="0">
              <a:cs typeface="Aria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6" name="Rectangle 9">
            <a:extLst>
              <a:ext uri="{FF2B5EF4-FFF2-40B4-BE49-F238E27FC236}">
                <a16:creationId xmlns:a16="http://schemas.microsoft.com/office/drawing/2014/main" id="{31D322E6-C280-4CBB-89BB-ED0F06F9145F}"/>
              </a:ext>
            </a:extLst>
          </p:cNvPr>
          <p:cNvSpPr>
            <a:spLocks noChangeArrowheads="1"/>
          </p:cNvSpPr>
          <p:nvPr/>
        </p:nvSpPr>
        <p:spPr bwMode="auto">
          <a:xfrm>
            <a:off x="685800" y="3962400"/>
            <a:ext cx="7086600" cy="609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42421478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1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274638"/>
            <a:ext cx="7772400" cy="1143000"/>
          </a:xfrm>
        </p:spPr>
        <p:txBody>
          <a:bodyPr/>
          <a:lstStyle/>
          <a:p>
            <a:r>
              <a:rPr lang="en-US"/>
              <a:t>La </a:t>
            </a:r>
            <a:r>
              <a:rPr lang="en-US" err="1"/>
              <a:t>capacidad</a:t>
            </a:r>
            <a:r>
              <a:rPr lang="en-US"/>
              <a:t> del </a:t>
            </a:r>
            <a:r>
              <a:rPr lang="en-US" err="1"/>
              <a:t>barco</a:t>
            </a:r>
            <a:endParaRPr lang="en-US"/>
          </a:p>
        </p:txBody>
      </p:sp>
      <p:sp>
        <p:nvSpPr>
          <p:cNvPr id="71683" name="Content Placeholder 2"/>
          <p:cNvSpPr>
            <a:spLocks noGrp="1"/>
          </p:cNvSpPr>
          <p:nvPr>
            <p:ph sz="half" idx="1"/>
          </p:nvPr>
        </p:nvSpPr>
        <p:spPr>
          <a:xfrm>
            <a:off x="685800" y="1600200"/>
            <a:ext cx="3810000" cy="4525963"/>
          </a:xfrm>
        </p:spPr>
        <p:txBody>
          <a:bodyPr/>
          <a:lstStyle/>
          <a:p>
            <a:r>
              <a:rPr lang="en-US" dirty="0" err="1"/>
              <a:t>Esta</a:t>
            </a:r>
            <a:r>
              <a:rPr lang="en-US" dirty="0"/>
              <a:t> </a:t>
            </a:r>
            <a:r>
              <a:rPr lang="en-US" dirty="0" err="1"/>
              <a:t>definida</a:t>
            </a:r>
            <a:r>
              <a:rPr lang="en-US" dirty="0"/>
              <a:t> </a:t>
            </a:r>
            <a:r>
              <a:rPr lang="en-US" dirty="0" err="1"/>
              <a:t>en</a:t>
            </a:r>
            <a:r>
              <a:rPr lang="en-US" dirty="0"/>
              <a:t> </a:t>
            </a:r>
            <a:r>
              <a:rPr lang="en-US" dirty="0" err="1"/>
              <a:t>su</a:t>
            </a:r>
            <a:r>
              <a:rPr lang="en-US" dirty="0"/>
              <a:t> </a:t>
            </a:r>
            <a:r>
              <a:rPr lang="en-US" dirty="0" err="1"/>
              <a:t>placa</a:t>
            </a:r>
            <a:r>
              <a:rPr lang="en-US" dirty="0"/>
              <a:t> official</a:t>
            </a:r>
          </a:p>
          <a:p>
            <a:r>
              <a:rPr lang="en-US" dirty="0"/>
              <a:t>El peso </a:t>
            </a:r>
            <a:r>
              <a:rPr lang="en-US" dirty="0" err="1"/>
              <a:t>máximo</a:t>
            </a:r>
            <a:r>
              <a:rPr lang="en-US" dirty="0"/>
              <a:t> </a:t>
            </a:r>
            <a:r>
              <a:rPr lang="en-US" dirty="0" err="1"/>
              <a:t>incluye</a:t>
            </a:r>
            <a:r>
              <a:rPr lang="en-US" dirty="0"/>
              <a:t> el peso de</a:t>
            </a:r>
          </a:p>
          <a:p>
            <a:pPr lvl="1"/>
            <a:r>
              <a:rPr lang="en-US" dirty="0"/>
              <a:t>Los </a:t>
            </a:r>
            <a:r>
              <a:rPr lang="en-US" dirty="0" err="1"/>
              <a:t>pasajeros</a:t>
            </a:r>
            <a:endParaRPr lang="en-US" dirty="0"/>
          </a:p>
          <a:p>
            <a:pPr lvl="1"/>
            <a:r>
              <a:rPr lang="en-US" dirty="0"/>
              <a:t>El </a:t>
            </a:r>
            <a:r>
              <a:rPr lang="en-US" dirty="0" err="1"/>
              <a:t>equipo</a:t>
            </a:r>
            <a:endParaRPr lang="en-US" dirty="0"/>
          </a:p>
          <a:p>
            <a:pPr lvl="1"/>
            <a:r>
              <a:rPr lang="en-US" dirty="0"/>
              <a:t>Los </a:t>
            </a:r>
            <a:r>
              <a:rPr lang="en-US" dirty="0" err="1"/>
              <a:t>motores</a:t>
            </a:r>
            <a:endParaRPr lang="en-US" dirty="0"/>
          </a:p>
        </p:txBody>
      </p:sp>
      <p:sp>
        <p:nvSpPr>
          <p:cNvPr id="8" name="Content Placeholder 7">
            <a:extLst>
              <a:ext uri="{FF2B5EF4-FFF2-40B4-BE49-F238E27FC236}">
                <a16:creationId xmlns:a16="http://schemas.microsoft.com/office/drawing/2014/main" id="{1BD10C4B-B242-48E8-AA2B-04B0381123B5}"/>
              </a:ext>
            </a:extLst>
          </p:cNvPr>
          <p:cNvSpPr>
            <a:spLocks noGrp="1"/>
          </p:cNvSpPr>
          <p:nvPr>
            <p:ph sz="half" idx="2"/>
          </p:nvPr>
        </p:nvSpPr>
        <p:spPr/>
        <p:txBody>
          <a:bodyPr/>
          <a:lstStyle/>
          <a:p>
            <a:endParaRPr lang="en-US"/>
          </a:p>
        </p:txBody>
      </p:sp>
      <p:pic>
        <p:nvPicPr>
          <p:cNvPr id="73732" name="Content Placeholder 7" descr="capacity_plat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5873" y="2289968"/>
            <a:ext cx="4038600" cy="3146425"/>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9781638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1000"/>
                                        <p:tgtEl>
                                          <p:spTgt spid="71683">
                                            <p:txEl>
                                              <p:pRg st="0" end="0"/>
                                            </p:txEl>
                                          </p:spTgt>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73732"/>
                                        </p:tgtEl>
                                        <p:attrNameLst>
                                          <p:attrName>style.visibility</p:attrName>
                                        </p:attrNameLst>
                                      </p:cBhvr>
                                      <p:to>
                                        <p:strVal val="visible"/>
                                      </p:to>
                                    </p:set>
                                    <p:animEffect transition="in" filter="wipe(right)">
                                      <p:cBhvr>
                                        <p:cTn id="11" dur="1000"/>
                                        <p:tgtEl>
                                          <p:spTgt spid="73732"/>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71683">
                                            <p:txEl>
                                              <p:pRg st="1" end="1"/>
                                            </p:txEl>
                                          </p:spTgt>
                                        </p:tgtEl>
                                        <p:attrNameLst>
                                          <p:attrName>style.visibility</p:attrName>
                                        </p:attrNameLst>
                                      </p:cBhvr>
                                      <p:to>
                                        <p:strVal val="visible"/>
                                      </p:to>
                                    </p:set>
                                    <p:animEffect transition="in" filter="wipe(left)">
                                      <p:cBhvr>
                                        <p:cTn id="15" dur="1000"/>
                                        <p:tgtEl>
                                          <p:spTgt spid="71683">
                                            <p:txEl>
                                              <p:pRg st="1" end="1"/>
                                            </p:txEl>
                                          </p:spTgt>
                                        </p:tgtEl>
                                      </p:cBhvr>
                                    </p:animEffect>
                                  </p:childTnLst>
                                </p:cTn>
                              </p:par>
                            </p:childTnLst>
                          </p:cTn>
                        </p:par>
                        <p:par>
                          <p:cTn id="16" fill="hold">
                            <p:stCondLst>
                              <p:cond delay="3500"/>
                            </p:stCondLst>
                            <p:childTnLst>
                              <p:par>
                                <p:cTn id="17" presetID="22" presetClass="entr" presetSubtype="8" fill="hold" nodeType="afterEffect">
                                  <p:stCondLst>
                                    <p:cond delay="250"/>
                                  </p:stCondLst>
                                  <p:childTnLst>
                                    <p:set>
                                      <p:cBhvr>
                                        <p:cTn id="18" dur="1" fill="hold">
                                          <p:stCondLst>
                                            <p:cond delay="0"/>
                                          </p:stCondLst>
                                        </p:cTn>
                                        <p:tgtEl>
                                          <p:spTgt spid="71683">
                                            <p:txEl>
                                              <p:pRg st="2" end="2"/>
                                            </p:txEl>
                                          </p:spTgt>
                                        </p:tgtEl>
                                        <p:attrNameLst>
                                          <p:attrName>style.visibility</p:attrName>
                                        </p:attrNameLst>
                                      </p:cBhvr>
                                      <p:to>
                                        <p:strVal val="visible"/>
                                      </p:to>
                                    </p:set>
                                    <p:animEffect transition="in" filter="wipe(left)">
                                      <p:cBhvr>
                                        <p:cTn id="19" dur="1000"/>
                                        <p:tgtEl>
                                          <p:spTgt spid="71683">
                                            <p:txEl>
                                              <p:pRg st="2" end="2"/>
                                            </p:txEl>
                                          </p:spTgt>
                                        </p:tgtEl>
                                      </p:cBhvr>
                                    </p:animEffect>
                                  </p:childTnLst>
                                </p:cTn>
                              </p:par>
                            </p:childTnLst>
                          </p:cTn>
                        </p:par>
                        <p:par>
                          <p:cTn id="20" fill="hold">
                            <p:stCondLst>
                              <p:cond delay="4750"/>
                            </p:stCondLst>
                            <p:childTnLst>
                              <p:par>
                                <p:cTn id="21" presetID="22" presetClass="entr" presetSubtype="8" fill="hold" nodeType="afterEffect">
                                  <p:stCondLst>
                                    <p:cond delay="250"/>
                                  </p:stCondLst>
                                  <p:childTnLst>
                                    <p:set>
                                      <p:cBhvr>
                                        <p:cTn id="22" dur="1" fill="hold">
                                          <p:stCondLst>
                                            <p:cond delay="0"/>
                                          </p:stCondLst>
                                        </p:cTn>
                                        <p:tgtEl>
                                          <p:spTgt spid="71683">
                                            <p:txEl>
                                              <p:pRg st="3" end="3"/>
                                            </p:txEl>
                                          </p:spTgt>
                                        </p:tgtEl>
                                        <p:attrNameLst>
                                          <p:attrName>style.visibility</p:attrName>
                                        </p:attrNameLst>
                                      </p:cBhvr>
                                      <p:to>
                                        <p:strVal val="visible"/>
                                      </p:to>
                                    </p:set>
                                    <p:animEffect transition="in" filter="wipe(left)">
                                      <p:cBhvr>
                                        <p:cTn id="23" dur="1000"/>
                                        <p:tgtEl>
                                          <p:spTgt spid="71683">
                                            <p:txEl>
                                              <p:pRg st="3" end="3"/>
                                            </p:txEl>
                                          </p:spTgt>
                                        </p:tgtEl>
                                      </p:cBhvr>
                                    </p:animEffect>
                                  </p:childTnLst>
                                </p:cTn>
                              </p:par>
                            </p:childTnLst>
                          </p:cTn>
                        </p:par>
                        <p:par>
                          <p:cTn id="24" fill="hold">
                            <p:stCondLst>
                              <p:cond delay="6000"/>
                            </p:stCondLst>
                            <p:childTnLst>
                              <p:par>
                                <p:cTn id="25" presetID="22" presetClass="entr" presetSubtype="8" fill="hold" nodeType="afterEffect">
                                  <p:stCondLst>
                                    <p:cond delay="25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wipe(left)">
                                      <p:cBhvr>
                                        <p:cTn id="27" dur="10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s-US" sz="4000" dirty="0">
                <a:solidFill>
                  <a:srgbClr val="FF0000"/>
                </a:solidFill>
                <a:latin typeface="Arial Black"/>
              </a:rPr>
              <a:t>Repaso</a:t>
            </a:r>
            <a:endParaRPr lang="es-US" sz="4000" dirty="0">
              <a:solidFill>
                <a:srgbClr val="FF0000"/>
              </a:solidFill>
              <a:cs typeface="Arial"/>
            </a:endParaRPr>
          </a:p>
        </p:txBody>
      </p:sp>
      <p:sp>
        <p:nvSpPr>
          <p:cNvPr id="3" name="Rectangle 2"/>
          <p:cNvSpPr/>
          <p:nvPr/>
        </p:nvSpPr>
        <p:spPr>
          <a:xfrm>
            <a:off x="533400" y="1066800"/>
            <a:ext cx="7391400" cy="3754874"/>
          </a:xfrm>
          <a:prstGeom prst="rect">
            <a:avLst/>
          </a:prstGeom>
        </p:spPr>
        <p:txBody>
          <a:bodyPr wrap="square" lIns="91440" tIns="45720" rIns="91440" bIns="45720" anchor="t">
            <a:spAutoFit/>
          </a:bodyPr>
          <a:lstStyle/>
          <a:p>
            <a:r>
              <a:rPr lang="es-US" sz="2000" b="1" dirty="0">
                <a:solidFill>
                  <a:srgbClr val="0000FF"/>
                </a:solidFill>
                <a:latin typeface="Arial"/>
                <a:cs typeface="Arial"/>
              </a:rPr>
              <a:t>¿Qué documento debe dejar Ud. con un amigo o pariente antes de salir de paseo?</a:t>
            </a:r>
          </a:p>
          <a:p>
            <a:pPr lvl="1"/>
            <a:endParaRPr lang="es-US" sz="2400" b="1" dirty="0">
              <a:solidFill>
                <a:srgbClr val="0000FF"/>
              </a:solidFill>
              <a:cs typeface="Arial"/>
            </a:endParaRPr>
          </a:p>
          <a:p>
            <a:pPr marL="914400" lvl="1" indent="-457200">
              <a:buAutoNum type="alphaLcPeriod"/>
            </a:pPr>
            <a:r>
              <a:rPr lang="es-US" sz="2000" b="1" dirty="0">
                <a:solidFill>
                  <a:srgbClr val="0000FF"/>
                </a:solidFill>
                <a:latin typeface="Arial"/>
                <a:cs typeface="Arial"/>
              </a:rPr>
              <a:t>El plan de navegación (</a:t>
            </a:r>
            <a:r>
              <a:rPr lang="es-US" sz="2000" b="1" dirty="0" err="1">
                <a:solidFill>
                  <a:srgbClr val="0000FF"/>
                </a:solidFill>
                <a:latin typeface="Arial"/>
                <a:cs typeface="Arial"/>
              </a:rPr>
              <a:t>Float</a:t>
            </a:r>
            <a:r>
              <a:rPr lang="es-US" sz="2000" b="1" dirty="0">
                <a:solidFill>
                  <a:srgbClr val="0000FF"/>
                </a:solidFill>
                <a:latin typeface="Arial"/>
                <a:cs typeface="Arial"/>
              </a:rPr>
              <a:t> Plan)</a:t>
            </a:r>
          </a:p>
          <a:p>
            <a:pPr lvl="1"/>
            <a:endParaRPr lang="es-US" sz="2000" b="1" dirty="0">
              <a:solidFill>
                <a:srgbClr val="0000FF"/>
              </a:solidFill>
              <a:cs typeface="Arial"/>
            </a:endParaRPr>
          </a:p>
          <a:p>
            <a:pPr marL="914400" lvl="1" indent="-457200">
              <a:buAutoNum type="alphaLcPeriod" startAt="2"/>
            </a:pPr>
            <a:r>
              <a:rPr lang="es-US" sz="2000" b="1" dirty="0">
                <a:solidFill>
                  <a:srgbClr val="0000FF"/>
                </a:solidFill>
                <a:latin typeface="Arial"/>
                <a:cs typeface="Arial"/>
              </a:rPr>
              <a:t>La póliza de seguros</a:t>
            </a:r>
          </a:p>
          <a:p>
            <a:pPr marL="914400" lvl="1" indent="-457200">
              <a:buAutoNum type="alphaLcPeriod" startAt="2"/>
            </a:pPr>
            <a:endParaRPr lang="es-US" sz="2000" b="1" dirty="0">
              <a:solidFill>
                <a:srgbClr val="0000FF"/>
              </a:solidFill>
              <a:cs typeface="Arial"/>
            </a:endParaRPr>
          </a:p>
          <a:p>
            <a:pPr marL="914400" lvl="1" indent="-457200">
              <a:lnSpc>
                <a:spcPct val="130000"/>
              </a:lnSpc>
              <a:buAutoNum type="alphaLcPeriod" startAt="2"/>
            </a:pPr>
            <a:r>
              <a:rPr lang="es-US" sz="2000" b="1" dirty="0">
                <a:solidFill>
                  <a:srgbClr val="0000FF"/>
                </a:solidFill>
                <a:latin typeface="Arial"/>
                <a:cs typeface="Arial"/>
              </a:rPr>
              <a:t>La licencia de operador</a:t>
            </a:r>
          </a:p>
          <a:p>
            <a:pPr lvl="1">
              <a:lnSpc>
                <a:spcPct val="130000"/>
              </a:lnSpc>
            </a:pPr>
            <a:endParaRPr lang="es-US" sz="2000" b="1" dirty="0">
              <a:solidFill>
                <a:srgbClr val="0000FF"/>
              </a:solidFill>
              <a:cs typeface="Arial"/>
            </a:endParaRPr>
          </a:p>
          <a:p>
            <a:pPr lvl="1"/>
            <a:r>
              <a:rPr lang="es-US" sz="2000" b="1" dirty="0">
                <a:solidFill>
                  <a:srgbClr val="0000FF"/>
                </a:solidFill>
                <a:latin typeface="Arial"/>
                <a:cs typeface="Arial"/>
              </a:rPr>
              <a:t>d.   El registro de la embarcación</a:t>
            </a:r>
            <a:endParaRPr lang="es-US" sz="2400" b="1" dirty="0">
              <a:solidFill>
                <a:srgbClr val="0000FF"/>
              </a:solidFill>
              <a:latin typeface="Arial"/>
              <a:cs typeface="Arial"/>
            </a:endParaRPr>
          </a:p>
          <a:p>
            <a:endParaRPr lang="es-US" dirty="0">
              <a:cs typeface="Aria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6" name="Rectangle 9">
            <a:extLst>
              <a:ext uri="{FF2B5EF4-FFF2-40B4-BE49-F238E27FC236}">
                <a16:creationId xmlns:a16="http://schemas.microsoft.com/office/drawing/2014/main" id="{8C470FDE-39FA-48C0-8076-6458A14FDF42}"/>
              </a:ext>
            </a:extLst>
          </p:cNvPr>
          <p:cNvSpPr>
            <a:spLocks noChangeArrowheads="1"/>
          </p:cNvSpPr>
          <p:nvPr/>
        </p:nvSpPr>
        <p:spPr bwMode="auto">
          <a:xfrm>
            <a:off x="609600" y="1937274"/>
            <a:ext cx="7086600" cy="577326"/>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493138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1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s-US" sz="4000" dirty="0">
                <a:solidFill>
                  <a:srgbClr val="FF0000"/>
                </a:solidFill>
                <a:latin typeface="Arial Black"/>
              </a:rPr>
              <a:t>Repaso</a:t>
            </a:r>
            <a:endParaRPr lang="es-US" sz="4000" dirty="0">
              <a:solidFill>
                <a:srgbClr val="FF0000"/>
              </a:solidFill>
              <a:cs typeface="Arial"/>
            </a:endParaRPr>
          </a:p>
        </p:txBody>
      </p:sp>
      <p:sp>
        <p:nvSpPr>
          <p:cNvPr id="3" name="Rectangle 2"/>
          <p:cNvSpPr/>
          <p:nvPr/>
        </p:nvSpPr>
        <p:spPr>
          <a:xfrm>
            <a:off x="533400" y="1066800"/>
            <a:ext cx="7391400" cy="4174925"/>
          </a:xfrm>
          <a:prstGeom prst="rect">
            <a:avLst/>
          </a:prstGeom>
        </p:spPr>
        <p:txBody>
          <a:bodyPr wrap="square" lIns="91440" tIns="45720" rIns="91440" bIns="45720" anchor="t">
            <a:spAutoFit/>
          </a:bodyPr>
          <a:lstStyle/>
          <a:p>
            <a:r>
              <a:rPr lang="en-US" sz="2000" b="1" dirty="0">
                <a:solidFill>
                  <a:srgbClr val="0000FF"/>
                </a:solidFill>
                <a:latin typeface="Arial"/>
                <a:cs typeface="Arial"/>
              </a:rPr>
              <a:t>Es </a:t>
            </a:r>
            <a:r>
              <a:rPr lang="en-US" sz="2000" b="1" dirty="0" err="1">
                <a:solidFill>
                  <a:srgbClr val="0000FF"/>
                </a:solidFill>
                <a:latin typeface="Arial"/>
                <a:cs typeface="Arial"/>
              </a:rPr>
              <a:t>importante</a:t>
            </a:r>
            <a:r>
              <a:rPr lang="en-US" sz="2000" b="1" dirty="0">
                <a:solidFill>
                  <a:srgbClr val="0000FF"/>
                </a:solidFill>
                <a:latin typeface="Arial"/>
                <a:cs typeface="Arial"/>
              </a:rPr>
              <a:t> que el </a:t>
            </a:r>
            <a:r>
              <a:rPr lang="en-US" sz="2000" b="1" dirty="0" err="1">
                <a:solidFill>
                  <a:srgbClr val="0000FF"/>
                </a:solidFill>
                <a:latin typeface="Arial"/>
                <a:cs typeface="Arial"/>
              </a:rPr>
              <a:t>remolque</a:t>
            </a:r>
            <a:r>
              <a:rPr lang="en-US" sz="2000" b="1" dirty="0">
                <a:solidFill>
                  <a:srgbClr val="0000FF"/>
                </a:solidFill>
                <a:latin typeface="Arial"/>
                <a:cs typeface="Arial"/>
              </a:rPr>
              <a:t> </a:t>
            </a:r>
            <a:r>
              <a:rPr lang="en-US" sz="2000" b="1" dirty="0" err="1">
                <a:solidFill>
                  <a:srgbClr val="0000FF"/>
                </a:solidFill>
                <a:latin typeface="Arial"/>
                <a:cs typeface="Arial"/>
              </a:rPr>
              <a:t>tenga</a:t>
            </a:r>
            <a:r>
              <a:rPr lang="en-US" sz="2000" b="1" dirty="0">
                <a:solidFill>
                  <a:srgbClr val="0000FF"/>
                </a:solidFill>
                <a:latin typeface="Arial"/>
                <a:cs typeface="Arial"/>
              </a:rPr>
              <a:t> </a:t>
            </a:r>
            <a:r>
              <a:rPr lang="en-US" sz="2000" b="1" dirty="0" err="1">
                <a:solidFill>
                  <a:srgbClr val="0000FF"/>
                </a:solidFill>
                <a:latin typeface="Arial"/>
                <a:cs typeface="Arial"/>
              </a:rPr>
              <a:t>suficiente</a:t>
            </a:r>
            <a:r>
              <a:rPr lang="en-US" sz="2000" b="1" dirty="0">
                <a:solidFill>
                  <a:srgbClr val="0000FF"/>
                </a:solidFill>
                <a:latin typeface="Arial"/>
                <a:cs typeface="Arial"/>
              </a:rPr>
              <a:t> </a:t>
            </a:r>
            <a:r>
              <a:rPr lang="en-US" sz="2000" b="1" dirty="0" err="1">
                <a:solidFill>
                  <a:srgbClr val="0000FF"/>
                </a:solidFill>
                <a:latin typeface="Arial"/>
                <a:cs typeface="Arial"/>
              </a:rPr>
              <a:t>capacidad</a:t>
            </a:r>
            <a:r>
              <a:rPr lang="en-US" sz="2000" b="1" dirty="0">
                <a:solidFill>
                  <a:srgbClr val="0000FF"/>
                </a:solidFill>
                <a:latin typeface="Arial"/>
                <a:cs typeface="Arial"/>
              </a:rPr>
              <a:t> de carga para:</a:t>
            </a:r>
          </a:p>
          <a:p>
            <a:pPr lvl="1"/>
            <a:endParaRPr lang="en-US" sz="2400" b="1" dirty="0">
              <a:solidFill>
                <a:srgbClr val="0000FF"/>
              </a:solidFill>
            </a:endParaRPr>
          </a:p>
          <a:p>
            <a:pPr marL="914400" lvl="1" indent="-457200">
              <a:buAutoNum type="alphaLcPeriod"/>
            </a:pPr>
            <a:r>
              <a:rPr lang="en-US" sz="2000" b="1" dirty="0" err="1">
                <a:solidFill>
                  <a:srgbClr val="0000FF"/>
                </a:solidFill>
                <a:latin typeface="Arial"/>
                <a:cs typeface="Arial"/>
              </a:rPr>
              <a:t>Soportar</a:t>
            </a:r>
            <a:r>
              <a:rPr lang="en-US" sz="2000" b="1" dirty="0">
                <a:solidFill>
                  <a:srgbClr val="0000FF"/>
                </a:solidFill>
                <a:latin typeface="Arial"/>
                <a:cs typeface="Arial"/>
              </a:rPr>
              <a:t> al </a:t>
            </a:r>
            <a:r>
              <a:rPr lang="en-US" sz="2000" b="1" dirty="0" err="1">
                <a:solidFill>
                  <a:srgbClr val="0000FF"/>
                </a:solidFill>
                <a:latin typeface="Arial"/>
                <a:cs typeface="Arial"/>
              </a:rPr>
              <a:t>barco</a:t>
            </a:r>
            <a:r>
              <a:rPr lang="en-US" sz="2000" b="1" dirty="0">
                <a:solidFill>
                  <a:srgbClr val="0000FF"/>
                </a:solidFill>
                <a:latin typeface="Arial"/>
                <a:cs typeface="Arial"/>
              </a:rPr>
              <a:t>, </a:t>
            </a:r>
            <a:r>
              <a:rPr lang="en-US" sz="2000" b="1" dirty="0" err="1">
                <a:solidFill>
                  <a:srgbClr val="0000FF"/>
                </a:solidFill>
                <a:latin typeface="Arial"/>
                <a:cs typeface="Arial"/>
              </a:rPr>
              <a:t>equipo</a:t>
            </a:r>
            <a:r>
              <a:rPr lang="en-US" sz="2000" b="1" dirty="0">
                <a:solidFill>
                  <a:srgbClr val="0000FF"/>
                </a:solidFill>
                <a:latin typeface="Arial"/>
                <a:cs typeface="Arial"/>
              </a:rPr>
              <a:t> y </a:t>
            </a:r>
            <a:r>
              <a:rPr lang="en-US" sz="2000" b="1" dirty="0" err="1">
                <a:solidFill>
                  <a:srgbClr val="0000FF"/>
                </a:solidFill>
                <a:latin typeface="Arial"/>
                <a:cs typeface="Arial"/>
              </a:rPr>
              <a:t>todos</a:t>
            </a:r>
            <a:r>
              <a:rPr lang="en-US" sz="2000" b="1" dirty="0">
                <a:solidFill>
                  <a:srgbClr val="0000FF"/>
                </a:solidFill>
                <a:latin typeface="Arial"/>
                <a:cs typeface="Arial"/>
              </a:rPr>
              <a:t> los </a:t>
            </a:r>
            <a:r>
              <a:rPr lang="en-US" sz="2000" b="1" dirty="0" err="1">
                <a:solidFill>
                  <a:srgbClr val="0000FF"/>
                </a:solidFill>
                <a:latin typeface="Arial"/>
                <a:cs typeface="Arial"/>
              </a:rPr>
              <a:t>pasajeros</a:t>
            </a:r>
            <a:endParaRPr lang="en-US" sz="2000" b="1" dirty="0">
              <a:solidFill>
                <a:srgbClr val="0000FF"/>
              </a:solidFill>
              <a:latin typeface="Arial"/>
              <a:cs typeface="Arial"/>
            </a:endParaRPr>
          </a:p>
          <a:p>
            <a:pPr lvl="1"/>
            <a:endParaRPr lang="en-US" sz="2000" b="1" dirty="0">
              <a:solidFill>
                <a:srgbClr val="0000FF"/>
              </a:solidFill>
            </a:endParaRPr>
          </a:p>
          <a:p>
            <a:pPr marL="914400" lvl="1" indent="-457200">
              <a:buAutoNum type="alphaLcPeriod" startAt="2"/>
            </a:pPr>
            <a:r>
              <a:rPr lang="en-US" sz="2000" b="1" dirty="0" err="1">
                <a:solidFill>
                  <a:srgbClr val="0000FF"/>
                </a:solidFill>
                <a:latin typeface="Arial"/>
                <a:cs typeface="Arial"/>
              </a:rPr>
              <a:t>Mantener</a:t>
            </a:r>
            <a:r>
              <a:rPr lang="en-US" sz="2000" b="1" dirty="0">
                <a:solidFill>
                  <a:srgbClr val="0000FF"/>
                </a:solidFill>
                <a:latin typeface="Arial"/>
                <a:cs typeface="Arial"/>
              </a:rPr>
              <a:t> el </a:t>
            </a:r>
            <a:r>
              <a:rPr lang="en-US" sz="2000" b="1" dirty="0" err="1">
                <a:solidFill>
                  <a:srgbClr val="0000FF"/>
                </a:solidFill>
                <a:latin typeface="Arial"/>
                <a:cs typeface="Arial"/>
              </a:rPr>
              <a:t>remolque</a:t>
            </a:r>
            <a:r>
              <a:rPr lang="en-US" sz="2000" b="1" dirty="0">
                <a:solidFill>
                  <a:srgbClr val="0000FF"/>
                </a:solidFill>
                <a:latin typeface="Arial"/>
                <a:cs typeface="Arial"/>
              </a:rPr>
              <a:t> </a:t>
            </a:r>
            <a:r>
              <a:rPr lang="en-US" sz="2000" b="1" dirty="0" err="1">
                <a:solidFill>
                  <a:srgbClr val="0000FF"/>
                </a:solidFill>
                <a:latin typeface="Arial"/>
                <a:cs typeface="Arial"/>
              </a:rPr>
              <a:t>en</a:t>
            </a:r>
            <a:r>
              <a:rPr lang="en-US" sz="2000" b="1" dirty="0">
                <a:solidFill>
                  <a:srgbClr val="0000FF"/>
                </a:solidFill>
                <a:latin typeface="Arial"/>
                <a:cs typeface="Arial"/>
              </a:rPr>
              <a:t> la </a:t>
            </a:r>
            <a:r>
              <a:rPr lang="en-US" sz="2000" b="1" dirty="0" err="1">
                <a:solidFill>
                  <a:srgbClr val="0000FF"/>
                </a:solidFill>
                <a:latin typeface="Arial"/>
                <a:cs typeface="Arial"/>
              </a:rPr>
              <a:t>superficie</a:t>
            </a:r>
            <a:r>
              <a:rPr lang="en-US" sz="2000" b="1" dirty="0">
                <a:solidFill>
                  <a:srgbClr val="0000FF"/>
                </a:solidFill>
                <a:latin typeface="Arial"/>
                <a:cs typeface="Arial"/>
              </a:rPr>
              <a:t> de la </a:t>
            </a:r>
            <a:r>
              <a:rPr lang="en-US" sz="2000" b="1" dirty="0" err="1">
                <a:solidFill>
                  <a:srgbClr val="0000FF"/>
                </a:solidFill>
                <a:latin typeface="Arial"/>
                <a:cs typeface="Arial"/>
              </a:rPr>
              <a:t>carretera</a:t>
            </a:r>
            <a:r>
              <a:rPr lang="en-US" sz="2000" b="1" dirty="0">
                <a:solidFill>
                  <a:srgbClr val="0000FF"/>
                </a:solidFill>
                <a:latin typeface="Arial"/>
                <a:cs typeface="Arial"/>
              </a:rPr>
              <a:t> </a:t>
            </a:r>
            <a:r>
              <a:rPr lang="en-US" sz="2000" b="1" dirty="0" err="1">
                <a:solidFill>
                  <a:srgbClr val="0000FF"/>
                </a:solidFill>
                <a:latin typeface="Arial"/>
                <a:cs typeface="Arial"/>
              </a:rPr>
              <a:t>mientras</a:t>
            </a:r>
            <a:r>
              <a:rPr lang="en-US" sz="2000" b="1" dirty="0">
                <a:solidFill>
                  <a:srgbClr val="0000FF"/>
                </a:solidFill>
                <a:latin typeface="Arial"/>
                <a:cs typeface="Arial"/>
              </a:rPr>
              <a:t> </a:t>
            </a:r>
            <a:r>
              <a:rPr lang="en-US" sz="2000" b="1" dirty="0" err="1">
                <a:solidFill>
                  <a:srgbClr val="0000FF"/>
                </a:solidFill>
                <a:latin typeface="Arial"/>
                <a:cs typeface="Arial"/>
              </a:rPr>
              <a:t>viaja</a:t>
            </a:r>
            <a:r>
              <a:rPr lang="en-US" sz="2000" b="1" dirty="0">
                <a:solidFill>
                  <a:srgbClr val="0000FF"/>
                </a:solidFill>
                <a:latin typeface="Arial"/>
                <a:cs typeface="Arial"/>
              </a:rPr>
              <a:t> a </a:t>
            </a:r>
            <a:r>
              <a:rPr lang="en-US" sz="2000" b="1" dirty="0" err="1">
                <a:solidFill>
                  <a:srgbClr val="0000FF"/>
                </a:solidFill>
                <a:latin typeface="Arial"/>
                <a:cs typeface="Arial"/>
              </a:rPr>
              <a:t>alta</a:t>
            </a:r>
            <a:r>
              <a:rPr lang="en-US" sz="2000" b="1" dirty="0">
                <a:solidFill>
                  <a:srgbClr val="0000FF"/>
                </a:solidFill>
                <a:latin typeface="Arial"/>
                <a:cs typeface="Arial"/>
              </a:rPr>
              <a:t> </a:t>
            </a:r>
            <a:r>
              <a:rPr lang="en-US" sz="2000" b="1" dirty="0" err="1">
                <a:solidFill>
                  <a:srgbClr val="0000FF"/>
                </a:solidFill>
                <a:latin typeface="Arial"/>
                <a:cs typeface="Arial"/>
              </a:rPr>
              <a:t>velocidad</a:t>
            </a:r>
            <a:endParaRPr lang="en-US" sz="2000" b="1" dirty="0">
              <a:solidFill>
                <a:srgbClr val="0000FF"/>
              </a:solidFill>
              <a:latin typeface="Arial"/>
              <a:cs typeface="Arial"/>
            </a:endParaRP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err="1">
                <a:solidFill>
                  <a:srgbClr val="0000FF"/>
                </a:solidFill>
                <a:latin typeface="Arial"/>
                <a:cs typeface="Arial"/>
              </a:rPr>
              <a:t>Soportar</a:t>
            </a:r>
            <a:r>
              <a:rPr lang="en-US" sz="2000" b="1" dirty="0">
                <a:solidFill>
                  <a:srgbClr val="0000FF"/>
                </a:solidFill>
                <a:latin typeface="Arial"/>
                <a:cs typeface="Arial"/>
              </a:rPr>
              <a:t> solo el peso del </a:t>
            </a:r>
            <a:r>
              <a:rPr lang="en-US" sz="2000" b="1" dirty="0" err="1">
                <a:solidFill>
                  <a:srgbClr val="0000FF"/>
                </a:solidFill>
                <a:latin typeface="Arial"/>
                <a:cs typeface="Arial"/>
              </a:rPr>
              <a:t>barco</a:t>
            </a:r>
            <a:endParaRPr lang="en-US" sz="2000" b="1" dirty="0">
              <a:solidFill>
                <a:srgbClr val="0000FF"/>
              </a:solidFill>
              <a:latin typeface="Arial"/>
              <a:cs typeface="Arial"/>
            </a:endParaRPr>
          </a:p>
          <a:p>
            <a:pPr lvl="1">
              <a:lnSpc>
                <a:spcPct val="130000"/>
              </a:lnSpc>
            </a:pPr>
            <a:endParaRPr lang="en-US" sz="2000" b="1" dirty="0">
              <a:solidFill>
                <a:srgbClr val="0000FF"/>
              </a:solidFill>
            </a:endParaRPr>
          </a:p>
          <a:p>
            <a:pPr marL="914400" lvl="1" indent="-457200">
              <a:lnSpc>
                <a:spcPct val="130000"/>
              </a:lnSpc>
              <a:buFont typeface="+mj-lt"/>
              <a:buAutoNum type="alphaLcPeriod" startAt="4"/>
            </a:pPr>
            <a:r>
              <a:rPr lang="en-US" sz="2000" b="1" dirty="0" err="1">
                <a:solidFill>
                  <a:srgbClr val="0000FF"/>
                </a:solidFill>
                <a:latin typeface="Arial"/>
                <a:cs typeface="Arial"/>
              </a:rPr>
              <a:t>Soportar</a:t>
            </a:r>
            <a:r>
              <a:rPr lang="en-US" sz="2000" b="1" dirty="0">
                <a:solidFill>
                  <a:srgbClr val="0000FF"/>
                </a:solidFill>
                <a:latin typeface="Arial"/>
                <a:cs typeface="Arial"/>
              </a:rPr>
              <a:t>, </a:t>
            </a:r>
            <a:r>
              <a:rPr lang="en-US" sz="2000" b="1" dirty="0" err="1">
                <a:solidFill>
                  <a:srgbClr val="0000FF"/>
                </a:solidFill>
                <a:latin typeface="Arial"/>
                <a:cs typeface="Arial"/>
              </a:rPr>
              <a:t>mientras</a:t>
            </a:r>
            <a:r>
              <a:rPr lang="en-US" sz="2000" b="1" dirty="0">
                <a:solidFill>
                  <a:srgbClr val="0000FF"/>
                </a:solidFill>
                <a:latin typeface="Arial"/>
                <a:cs typeface="Arial"/>
              </a:rPr>
              <a:t> </a:t>
            </a:r>
            <a:r>
              <a:rPr lang="en-US" sz="2000" b="1" dirty="0" err="1">
                <a:solidFill>
                  <a:srgbClr val="0000FF"/>
                </a:solidFill>
                <a:latin typeface="Arial"/>
                <a:cs typeface="Arial"/>
              </a:rPr>
              <a:t>maneja</a:t>
            </a:r>
            <a:r>
              <a:rPr lang="en-US" sz="2000" b="1" dirty="0">
                <a:solidFill>
                  <a:srgbClr val="0000FF"/>
                </a:solidFill>
                <a:latin typeface="Arial"/>
                <a:cs typeface="Arial"/>
              </a:rPr>
              <a:t>, el </a:t>
            </a:r>
            <a:r>
              <a:rPr lang="en-US" sz="2000" b="1" dirty="0" err="1">
                <a:solidFill>
                  <a:srgbClr val="0000FF"/>
                </a:solidFill>
                <a:latin typeface="Arial"/>
                <a:cs typeface="Arial"/>
              </a:rPr>
              <a:t>barco</a:t>
            </a:r>
            <a:r>
              <a:rPr lang="en-US" sz="2000" b="1" dirty="0">
                <a:solidFill>
                  <a:srgbClr val="0000FF"/>
                </a:solidFill>
                <a:latin typeface="Arial"/>
                <a:cs typeface="Arial"/>
              </a:rPr>
              <a:t>, motor, combustible y </a:t>
            </a:r>
            <a:r>
              <a:rPr lang="en-US" sz="2000" b="1" dirty="0" err="1">
                <a:solidFill>
                  <a:srgbClr val="0000FF"/>
                </a:solidFill>
                <a:latin typeface="Arial"/>
                <a:cs typeface="Arial"/>
              </a:rPr>
              <a:t>todo</a:t>
            </a:r>
            <a:r>
              <a:rPr lang="en-US" sz="2000" b="1" dirty="0">
                <a:solidFill>
                  <a:srgbClr val="0000FF"/>
                </a:solidFill>
                <a:latin typeface="Arial"/>
                <a:cs typeface="Arial"/>
              </a:rPr>
              <a:t> el </a:t>
            </a:r>
            <a:r>
              <a:rPr lang="en-US" sz="2000" b="1" dirty="0" err="1">
                <a:solidFill>
                  <a:srgbClr val="0000FF"/>
                </a:solidFill>
                <a:latin typeface="Arial"/>
                <a:cs typeface="Arial"/>
              </a:rPr>
              <a:t>equipo</a:t>
            </a:r>
            <a:r>
              <a:rPr lang="en-US" sz="2000" b="1" dirty="0">
                <a:solidFill>
                  <a:srgbClr val="0000FF"/>
                </a:solidFill>
                <a:latin typeface="Arial"/>
                <a:cs typeface="Arial"/>
              </a:rPr>
              <a:t> que </a:t>
            </a:r>
            <a:r>
              <a:rPr lang="en-US" sz="2000" b="1" dirty="0" err="1">
                <a:solidFill>
                  <a:srgbClr val="0000FF"/>
                </a:solidFill>
                <a:latin typeface="Arial"/>
                <a:cs typeface="Arial"/>
              </a:rPr>
              <a:t>planea</a:t>
            </a:r>
            <a:r>
              <a:rPr lang="en-US" sz="2000" b="1" dirty="0">
                <a:solidFill>
                  <a:srgbClr val="0000FF"/>
                </a:solidFill>
                <a:latin typeface="Arial"/>
                <a:cs typeface="Arial"/>
              </a:rPr>
              <a:t> </a:t>
            </a:r>
            <a:r>
              <a:rPr lang="en-US" sz="2000" b="1" dirty="0" err="1">
                <a:solidFill>
                  <a:srgbClr val="0000FF"/>
                </a:solidFill>
                <a:latin typeface="Arial"/>
                <a:cs typeface="Arial"/>
              </a:rPr>
              <a:t>llevar</a:t>
            </a:r>
            <a:endParaRPr lang="en-US" sz="2000" b="1" dirty="0">
              <a:solidFill>
                <a:srgbClr val="0000FF"/>
              </a:solidFill>
              <a:latin typeface="Arial"/>
              <a:cs typeface="Aria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6" name="Rectangle 9">
            <a:extLst>
              <a:ext uri="{FF2B5EF4-FFF2-40B4-BE49-F238E27FC236}">
                <a16:creationId xmlns:a16="http://schemas.microsoft.com/office/drawing/2014/main" id="{9F89C301-5627-461E-8F08-3BE5B8DAA3EA}"/>
              </a:ext>
            </a:extLst>
          </p:cNvPr>
          <p:cNvSpPr>
            <a:spLocks noChangeArrowheads="1"/>
          </p:cNvSpPr>
          <p:nvPr/>
        </p:nvSpPr>
        <p:spPr bwMode="auto">
          <a:xfrm>
            <a:off x="762000" y="4338758"/>
            <a:ext cx="7086600" cy="919041"/>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26344488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1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lIns="91440" tIns="45720" rIns="91440" bIns="45720" rtlCol="0" anchor="t">
            <a:spAutoFit/>
          </a:bodyPr>
          <a:lstStyle/>
          <a:p>
            <a:pPr algn="ctr"/>
            <a:r>
              <a:rPr lang="en-US" sz="4000" dirty="0">
                <a:solidFill>
                  <a:srgbClr val="FF0000"/>
                </a:solidFill>
                <a:latin typeface="Arial Black"/>
              </a:rPr>
              <a:t>Fin del </a:t>
            </a:r>
            <a:r>
              <a:rPr lang="en-US" sz="4000">
                <a:solidFill>
                  <a:srgbClr val="FF0000"/>
                </a:solidFill>
                <a:latin typeface="Arial Black"/>
              </a:rPr>
              <a:t>capítulo</a:t>
            </a:r>
            <a:r>
              <a:rPr lang="en-US" sz="4000" dirty="0">
                <a:solidFill>
                  <a:srgbClr val="FF0000"/>
                </a:solidFill>
                <a:latin typeface="Arial Black"/>
              </a:rPr>
              <a:t> 2</a:t>
            </a:r>
          </a:p>
        </p:txBody>
      </p:sp>
      <p:sp>
        <p:nvSpPr>
          <p:cNvPr id="3" name="Rectangle 2"/>
          <p:cNvSpPr/>
          <p:nvPr/>
        </p:nvSpPr>
        <p:spPr>
          <a:xfrm>
            <a:off x="0" y="1295400"/>
            <a:ext cx="9144000" cy="646331"/>
          </a:xfrm>
          <a:prstGeom prst="rect">
            <a:avLst/>
          </a:prstGeom>
        </p:spPr>
        <p:txBody>
          <a:bodyPr wrap="square">
            <a:spAutoFit/>
          </a:bodyPr>
          <a:lstStyle/>
          <a:p>
            <a:pPr algn="ctr"/>
            <a:endParaRPr lang="en-US" b="1"/>
          </a:p>
          <a:p>
            <a:pPr algn="ctr"/>
            <a:endParaRPr lang="en-US" b="1"/>
          </a:p>
        </p:txBody>
      </p:sp>
      <p:pic>
        <p:nvPicPr>
          <p:cNvPr id="6" name="Picture 7" descr="trailer_practice.jpg"/>
          <p:cNvPicPr>
            <a:picLocks noChangeAspect="1"/>
          </p:cNvPicPr>
          <p:nvPr/>
        </p:nvPicPr>
        <p:blipFill>
          <a:blip r:embed="rId2"/>
          <a:srcRect/>
          <a:stretch>
            <a:fillRect/>
          </a:stretch>
        </p:blipFill>
        <p:spPr bwMode="auto">
          <a:xfrm rot="20887920">
            <a:off x="2017887" y="1616830"/>
            <a:ext cx="4786876" cy="3876044"/>
          </a:xfrm>
          <a:prstGeom prst="rect">
            <a:avLst/>
          </a:prstGeom>
          <a:noFill/>
          <a:ln w="9525">
            <a:noFill/>
            <a:miter lim="800000"/>
            <a:headEnd/>
            <a:tailEnd/>
          </a:ln>
        </p:spPr>
      </p:pic>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22956207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85800" y="0"/>
            <a:ext cx="7772400" cy="1371600"/>
          </a:xfrm>
        </p:spPr>
        <p:txBody>
          <a:bodyPr/>
          <a:lstStyle/>
          <a:p>
            <a:r>
              <a:rPr lang="en-US" dirty="0">
                <a:latin typeface="Arial Black"/>
              </a:rPr>
              <a:t>La </a:t>
            </a:r>
            <a:r>
              <a:rPr lang="en-US" dirty="0" err="1">
                <a:latin typeface="Arial Black"/>
              </a:rPr>
              <a:t>capacidad</a:t>
            </a:r>
            <a:r>
              <a:rPr lang="en-US" dirty="0">
                <a:latin typeface="Arial Black"/>
              </a:rPr>
              <a:t> del </a:t>
            </a:r>
            <a:r>
              <a:rPr lang="en-US" dirty="0" err="1">
                <a:latin typeface="Arial Black"/>
              </a:rPr>
              <a:t>barco</a:t>
            </a:r>
            <a:endParaRPr lang="en-US" dirty="0"/>
          </a:p>
        </p:txBody>
      </p:sp>
      <p:sp>
        <p:nvSpPr>
          <p:cNvPr id="72707" name="Content Placeholder 2"/>
          <p:cNvSpPr>
            <a:spLocks noGrp="1"/>
          </p:cNvSpPr>
          <p:nvPr>
            <p:ph idx="1"/>
          </p:nvPr>
        </p:nvSpPr>
        <p:spPr>
          <a:xfrm>
            <a:off x="685800" y="1295400"/>
            <a:ext cx="7772400" cy="4191000"/>
          </a:xfrm>
        </p:spPr>
        <p:txBody>
          <a:bodyPr/>
          <a:lstStyle/>
          <a:p>
            <a:pPr>
              <a:spcBef>
                <a:spcPts val="1800"/>
              </a:spcBef>
            </a:pPr>
            <a:r>
              <a:rPr lang="es-US" dirty="0">
                <a:latin typeface="Arial"/>
                <a:cs typeface="Arial"/>
              </a:rPr>
              <a:t>No exceda la capacidad recomendada en el manual del usuario o en la placa del fabricante</a:t>
            </a:r>
            <a:endParaRPr lang="es-US" sz="1000" dirty="0">
              <a:latin typeface="Arial"/>
              <a:cs typeface="Arial"/>
            </a:endParaRPr>
          </a:p>
          <a:p>
            <a:pPr>
              <a:spcBef>
                <a:spcPts val="1800"/>
              </a:spcBef>
            </a:pPr>
            <a:r>
              <a:rPr lang="es-US" dirty="0">
                <a:latin typeface="Arial"/>
                <a:cs typeface="Arial"/>
              </a:rPr>
              <a:t>En los barcos con motores fueraborda, nunca exceda el caballaje mostrado en la placa de capacidad</a:t>
            </a:r>
          </a:p>
          <a:p>
            <a:pPr>
              <a:spcBef>
                <a:spcPts val="1800"/>
              </a:spcBef>
            </a:pPr>
            <a:r>
              <a:rPr lang="es-US" dirty="0">
                <a:latin typeface="Arial"/>
                <a:cs typeface="Arial"/>
              </a:rPr>
              <a:t>En los botes con menos de 20 pies (</a:t>
            </a:r>
            <a:r>
              <a:rPr lang="es-US" dirty="0" err="1">
                <a:latin typeface="Arial"/>
                <a:cs typeface="Arial"/>
              </a:rPr>
              <a:t>6m</a:t>
            </a:r>
            <a:r>
              <a:rPr lang="es-US" dirty="0">
                <a:latin typeface="Arial"/>
                <a:cs typeface="Arial"/>
              </a:rPr>
              <a:t>) de eslora sin placa de capacidad use esta formula para calcular el numero de pasajeros en total:</a:t>
            </a:r>
          </a:p>
        </p:txBody>
      </p:sp>
      <p:sp>
        <p:nvSpPr>
          <p:cNvPr id="72708" name="Rectangle 3"/>
          <p:cNvSpPr>
            <a:spLocks noChangeArrowheads="1"/>
          </p:cNvSpPr>
          <p:nvPr/>
        </p:nvSpPr>
        <p:spPr bwMode="auto">
          <a:xfrm>
            <a:off x="1143000" y="4876800"/>
            <a:ext cx="6608763" cy="400110"/>
          </a:xfrm>
          <a:prstGeom prst="rect">
            <a:avLst/>
          </a:prstGeom>
          <a:noFill/>
          <a:ln w="9525">
            <a:noFill/>
            <a:miter lim="800000"/>
            <a:headEnd/>
            <a:tailEnd/>
          </a:ln>
        </p:spPr>
        <p:txBody>
          <a:bodyPr lIns="91440" tIns="45720" rIns="91440" bIns="45720" anchor="t">
            <a:spAutoFit/>
          </a:bodyPr>
          <a:lstStyle/>
          <a:p>
            <a:r>
              <a:rPr lang="en-US" sz="2000" dirty="0" err="1">
                <a:latin typeface="Arial"/>
                <a:cs typeface="Arial"/>
              </a:rPr>
              <a:t>Número</a:t>
            </a:r>
            <a:r>
              <a:rPr lang="en-US" sz="2000" dirty="0">
                <a:latin typeface="Arial"/>
                <a:cs typeface="Arial"/>
              </a:rPr>
              <a:t> de personas = </a:t>
            </a:r>
            <a:r>
              <a:rPr lang="en-US" sz="2000" u="sng" dirty="0" err="1">
                <a:latin typeface="Arial"/>
                <a:cs typeface="Arial"/>
              </a:rPr>
              <a:t>eslora</a:t>
            </a:r>
            <a:r>
              <a:rPr lang="en-US" sz="2000" u="sng" dirty="0">
                <a:latin typeface="Arial"/>
                <a:cs typeface="Arial"/>
              </a:rPr>
              <a:t> (pies) X manga (pies) </a:t>
            </a:r>
            <a:endParaRPr lang="en-US" sz="2000" dirty="0"/>
          </a:p>
        </p:txBody>
      </p:sp>
      <p:sp>
        <p:nvSpPr>
          <p:cNvPr id="72709" name="Rectangle 4"/>
          <p:cNvSpPr>
            <a:spLocks noChangeArrowheads="1"/>
          </p:cNvSpPr>
          <p:nvPr/>
        </p:nvSpPr>
        <p:spPr bwMode="auto">
          <a:xfrm>
            <a:off x="4955817" y="5162550"/>
            <a:ext cx="520700" cy="400050"/>
          </a:xfrm>
          <a:prstGeom prst="rect">
            <a:avLst/>
          </a:prstGeom>
          <a:noFill/>
          <a:ln w="9525">
            <a:noFill/>
            <a:miter lim="800000"/>
            <a:headEnd/>
            <a:tailEnd/>
          </a:ln>
        </p:spPr>
        <p:txBody>
          <a:bodyPr>
            <a:spAutoFit/>
          </a:bodyPr>
          <a:lstStyle/>
          <a:p>
            <a:r>
              <a:rPr lang="en-US" sz="2000"/>
              <a:t>15</a:t>
            </a:r>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2896578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1000"/>
                                        <p:tgtEl>
                                          <p:spTgt spid="7270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wipe(left)">
                                      <p:cBhvr>
                                        <p:cTn id="11" dur="1000"/>
                                        <p:tgtEl>
                                          <p:spTgt spid="72707">
                                            <p:txEl>
                                              <p:pRg st="1" end="1"/>
                                            </p:txEl>
                                          </p:spTgt>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wipe(left)">
                                      <p:cBhvr>
                                        <p:cTn id="15" dur="1000"/>
                                        <p:tgtEl>
                                          <p:spTgt spid="72707">
                                            <p:txEl>
                                              <p:pRg st="2" end="2"/>
                                            </p:txEl>
                                          </p:spTgt>
                                        </p:tgtEl>
                                      </p:cBhvr>
                                    </p:animEffect>
                                  </p:childTnLst>
                                </p:cTn>
                              </p:par>
                            </p:childTnLst>
                          </p:cTn>
                        </p:par>
                        <p:par>
                          <p:cTn id="16" fill="hold">
                            <p:stCondLst>
                              <p:cond delay="3500"/>
                            </p:stCondLst>
                            <p:childTnLst>
                              <p:par>
                                <p:cTn id="17" presetID="1" presetClass="entr" presetSubtype="0" fill="hold" nodeType="afterEffect">
                                  <p:stCondLst>
                                    <p:cond delay="0"/>
                                  </p:stCondLst>
                                  <p:childTnLst>
                                    <p:set>
                                      <p:cBhvr>
                                        <p:cTn id="18" dur="1" fill="hold">
                                          <p:stCondLst>
                                            <p:cond delay="0"/>
                                          </p:stCondLst>
                                        </p:cTn>
                                        <p:tgtEl>
                                          <p:spTgt spid="7270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70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0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7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200" y="274638"/>
            <a:ext cx="7848600" cy="1143000"/>
          </a:xfrm>
        </p:spPr>
        <p:txBody>
          <a:bodyPr>
            <a:normAutofit fontScale="90000"/>
          </a:bodyPr>
          <a:lstStyle/>
          <a:p>
            <a:r>
              <a:rPr lang="en-US" dirty="0" err="1"/>
              <a:t>Calculando</a:t>
            </a:r>
            <a:r>
              <a:rPr lang="en-US" dirty="0"/>
              <a:t> la </a:t>
            </a:r>
            <a:r>
              <a:rPr lang="en-US" dirty="0" err="1"/>
              <a:t>capacidad</a:t>
            </a:r>
            <a:r>
              <a:rPr lang="en-US" dirty="0"/>
              <a:t> del </a:t>
            </a:r>
            <a:r>
              <a:rPr lang="en-US" dirty="0" err="1"/>
              <a:t>barco</a:t>
            </a:r>
            <a:r>
              <a:rPr lang="en-US" dirty="0"/>
              <a:t> </a:t>
            </a:r>
            <a:r>
              <a:rPr lang="en-US" dirty="0" err="1"/>
              <a:t>menor</a:t>
            </a:r>
            <a:r>
              <a:rPr lang="en-US" dirty="0"/>
              <a:t> de 20 pies sin </a:t>
            </a:r>
            <a:r>
              <a:rPr lang="en-US" dirty="0" err="1"/>
              <a:t>placa</a:t>
            </a:r>
            <a:endParaRPr lang="en-US" dirty="0"/>
          </a:p>
        </p:txBody>
      </p:sp>
      <p:sp>
        <p:nvSpPr>
          <p:cNvPr id="75783" name="TextBox 13"/>
          <p:cNvSpPr txBox="1">
            <a:spLocks noChangeArrowheads="1"/>
          </p:cNvSpPr>
          <p:nvPr/>
        </p:nvSpPr>
        <p:spPr bwMode="auto">
          <a:xfrm>
            <a:off x="838200" y="1709086"/>
            <a:ext cx="7373463" cy="1400383"/>
          </a:xfrm>
          <a:prstGeom prst="rect">
            <a:avLst/>
          </a:prstGeom>
          <a:noFill/>
          <a:ln w="9525">
            <a:noFill/>
            <a:miter lim="800000"/>
            <a:headEnd/>
            <a:tailEnd/>
          </a:ln>
        </p:spPr>
        <p:txBody>
          <a:bodyPr wrap="square" lIns="91440" tIns="45720" rIns="91440" bIns="45720" anchor="t">
            <a:spAutoFit/>
          </a:bodyPr>
          <a:lstStyle/>
          <a:p>
            <a:pPr lvl="3" fontAlgn="t">
              <a:spcAft>
                <a:spcPts val="600"/>
              </a:spcAft>
            </a:pPr>
            <a:r>
              <a:rPr lang="en-US" sz="2500" dirty="0">
                <a:latin typeface="Arial"/>
                <a:cs typeface="Arial"/>
              </a:rPr>
              <a:t>Formula: </a:t>
            </a:r>
            <a:r>
              <a:rPr lang="en-US" sz="2500" dirty="0" err="1">
                <a:latin typeface="Arial"/>
                <a:cs typeface="Arial"/>
              </a:rPr>
              <a:t>Número</a:t>
            </a:r>
            <a:r>
              <a:rPr lang="en-US" sz="2500" dirty="0">
                <a:latin typeface="Arial"/>
                <a:cs typeface="Arial"/>
              </a:rPr>
              <a:t> de personas = </a:t>
            </a:r>
          </a:p>
          <a:p>
            <a:pPr lvl="3" fontAlgn="t">
              <a:spcAft>
                <a:spcPts val="600"/>
              </a:spcAft>
            </a:pPr>
            <a:r>
              <a:rPr lang="en-US" sz="2500" dirty="0" err="1">
                <a:latin typeface="Arial"/>
                <a:cs typeface="Arial"/>
              </a:rPr>
              <a:t>eslora</a:t>
            </a:r>
            <a:r>
              <a:rPr lang="en-US" sz="2500" dirty="0">
                <a:latin typeface="Arial"/>
                <a:cs typeface="Arial"/>
              </a:rPr>
              <a:t> (pies) X manga (pies)/15</a:t>
            </a:r>
          </a:p>
          <a:p>
            <a:pPr lvl="3" fontAlgn="t">
              <a:spcAft>
                <a:spcPts val="600"/>
              </a:spcAft>
            </a:pPr>
            <a:r>
              <a:rPr lang="en-US" sz="2500" dirty="0">
                <a:solidFill>
                  <a:srgbClr val="000000"/>
                </a:solidFill>
                <a:latin typeface="Arial"/>
                <a:cs typeface="Arial"/>
              </a:rPr>
              <a:t>    (</a:t>
            </a:r>
            <a:r>
              <a:rPr lang="en-US" sz="2500" dirty="0" err="1">
                <a:solidFill>
                  <a:srgbClr val="000000"/>
                </a:solidFill>
                <a:latin typeface="Arial"/>
                <a:cs typeface="Arial"/>
              </a:rPr>
              <a:t>Siempre</a:t>
            </a:r>
            <a:r>
              <a:rPr lang="en-US" sz="2500" dirty="0">
                <a:solidFill>
                  <a:srgbClr val="000000"/>
                </a:solidFill>
                <a:latin typeface="Arial"/>
                <a:cs typeface="Arial"/>
              </a:rPr>
              <a:t> se divide por 15)</a:t>
            </a:r>
            <a:endParaRPr lang="en-US" sz="2500" dirty="0">
              <a:solidFill>
                <a:srgbClr val="000000"/>
              </a:solidFill>
              <a:latin typeface="Arial Black"/>
            </a:endParaRPr>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2" name="TextBox 1">
            <a:extLst>
              <a:ext uri="{FF2B5EF4-FFF2-40B4-BE49-F238E27FC236}">
                <a16:creationId xmlns:a16="http://schemas.microsoft.com/office/drawing/2014/main" id="{A9A881E3-45B3-4469-AB36-5CD9588E689F}"/>
              </a:ext>
            </a:extLst>
          </p:cNvPr>
          <p:cNvSpPr txBox="1"/>
          <p:nvPr/>
        </p:nvSpPr>
        <p:spPr>
          <a:xfrm>
            <a:off x="1371600" y="3213080"/>
            <a:ext cx="64008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latin typeface="Arial"/>
                <a:cs typeface="Arial"/>
              </a:rPr>
              <a:t>Ejemplo</a:t>
            </a:r>
            <a:r>
              <a:rPr lang="en-US" b="1" dirty="0">
                <a:latin typeface="Arial"/>
                <a:cs typeface="Arial"/>
              </a:rPr>
              <a:t>: un </a:t>
            </a:r>
            <a:r>
              <a:rPr lang="en-US" b="1" dirty="0" err="1">
                <a:latin typeface="Arial"/>
                <a:cs typeface="Arial"/>
              </a:rPr>
              <a:t>barco</a:t>
            </a:r>
            <a:r>
              <a:rPr lang="en-US" b="1" dirty="0">
                <a:latin typeface="Arial"/>
                <a:cs typeface="Arial"/>
              </a:rPr>
              <a:t> de 18 pies </a:t>
            </a:r>
            <a:r>
              <a:rPr lang="en-US" b="1" dirty="0" err="1">
                <a:latin typeface="Arial"/>
                <a:cs typeface="Arial"/>
              </a:rPr>
              <a:t>eslora</a:t>
            </a:r>
            <a:r>
              <a:rPr lang="en-US" b="1" dirty="0">
                <a:latin typeface="Arial"/>
                <a:cs typeface="Arial"/>
              </a:rPr>
              <a:t> y 6 pies manga</a:t>
            </a:r>
          </a:p>
          <a:p>
            <a:endParaRPr lang="en-US" b="1" dirty="0">
              <a:latin typeface="Arial"/>
              <a:cs typeface="Arial"/>
            </a:endParaRPr>
          </a:p>
          <a:p>
            <a:r>
              <a:rPr lang="en-US" b="1" dirty="0">
                <a:latin typeface="Arial"/>
                <a:cs typeface="Arial"/>
              </a:rPr>
              <a:t>18 X 6 pies = 108</a:t>
            </a:r>
          </a:p>
          <a:p>
            <a:endParaRPr lang="en-US" b="1" dirty="0">
              <a:latin typeface="Arial"/>
              <a:cs typeface="Arial"/>
            </a:endParaRPr>
          </a:p>
          <a:p>
            <a:r>
              <a:rPr lang="en-US" b="1" dirty="0">
                <a:latin typeface="Arial"/>
                <a:cs typeface="Arial"/>
              </a:rPr>
              <a:t>108/15 = 7.2</a:t>
            </a:r>
          </a:p>
          <a:p>
            <a:endParaRPr lang="en-US" b="1" dirty="0">
              <a:latin typeface="Arial"/>
              <a:cs typeface="Arial"/>
            </a:endParaRPr>
          </a:p>
          <a:p>
            <a:r>
              <a:rPr lang="en-US" b="1" dirty="0" err="1">
                <a:latin typeface="Arial"/>
                <a:cs typeface="Arial"/>
              </a:rPr>
              <a:t>Numero</a:t>
            </a:r>
            <a:r>
              <a:rPr lang="en-US" b="1" dirty="0">
                <a:latin typeface="Arial"/>
                <a:cs typeface="Arial"/>
              </a:rPr>
              <a:t> de personas = 7.2 </a:t>
            </a:r>
          </a:p>
          <a:p>
            <a:endParaRPr lang="en-US" b="1" dirty="0">
              <a:latin typeface="Arial"/>
              <a:cs typeface="Arial"/>
            </a:endParaRPr>
          </a:p>
          <a:p>
            <a:r>
              <a:rPr lang="en-US" b="1" dirty="0">
                <a:latin typeface="Arial"/>
                <a:cs typeface="Arial"/>
              </a:rPr>
              <a:t>No mas the 7 personas a </a:t>
            </a:r>
            <a:r>
              <a:rPr lang="en-US" b="1" dirty="0" err="1">
                <a:latin typeface="Arial"/>
                <a:cs typeface="Arial"/>
              </a:rPr>
              <a:t>bordo</a:t>
            </a:r>
            <a:endParaRPr lang="en-US" b="1" dirty="0">
              <a:cs typeface="Arial"/>
            </a:endParaRPr>
          </a:p>
        </p:txBody>
      </p:sp>
    </p:spTree>
    <p:extLst>
      <p:ext uri="{BB962C8B-B14F-4D97-AF65-F5344CB8AC3E}">
        <p14:creationId xmlns:p14="http://schemas.microsoft.com/office/powerpoint/2010/main" val="30943662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83">
                                            <p:txEl>
                                              <p:pRg st="0" end="0"/>
                                            </p:txEl>
                                          </p:spTgt>
                                        </p:tgtEl>
                                        <p:attrNameLst>
                                          <p:attrName>style.visibility</p:attrName>
                                        </p:attrNameLst>
                                      </p:cBhvr>
                                      <p:to>
                                        <p:strVal val="visible"/>
                                      </p:to>
                                    </p:set>
                                    <p:animEffect transition="in" filter="wipe(left)">
                                      <p:cBhvr>
                                        <p:cTn id="7" dur="1000"/>
                                        <p:tgtEl>
                                          <p:spTgt spid="7578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5783">
                                            <p:txEl>
                                              <p:pRg st="1" end="1"/>
                                            </p:txEl>
                                          </p:spTgt>
                                        </p:tgtEl>
                                        <p:attrNameLst>
                                          <p:attrName>style.visibility</p:attrName>
                                        </p:attrNameLst>
                                      </p:cBhvr>
                                      <p:to>
                                        <p:strVal val="visible"/>
                                      </p:to>
                                    </p:set>
                                    <p:animEffect transition="in" filter="wipe(left)">
                                      <p:cBhvr>
                                        <p:cTn id="11" dur="1000"/>
                                        <p:tgtEl>
                                          <p:spTgt spid="7578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5783">
                                            <p:txEl>
                                              <p:pRg st="2" end="2"/>
                                            </p:txEl>
                                          </p:spTgt>
                                        </p:tgtEl>
                                        <p:attrNameLst>
                                          <p:attrName>style.visibility</p:attrName>
                                        </p:attrNameLst>
                                      </p:cBhvr>
                                      <p:to>
                                        <p:strVal val="visible"/>
                                      </p:to>
                                    </p:set>
                                    <p:animEffect transition="in" filter="wipe(left)">
                                      <p:cBhvr>
                                        <p:cTn id="15" dur="1000"/>
                                        <p:tgtEl>
                                          <p:spTgt spid="7578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25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1000"/>
                                        <p:tgtEl>
                                          <p:spTgt spid="2">
                                            <p:txEl>
                                              <p:pRg st="0" end="0"/>
                                            </p:txEl>
                                          </p:spTgt>
                                        </p:tgtEl>
                                      </p:cBhvr>
                                    </p:animEffect>
                                  </p:childTnLst>
                                </p:cTn>
                              </p:par>
                            </p:childTnLst>
                          </p:cTn>
                        </p:par>
                        <p:par>
                          <p:cTn id="20" fill="hold">
                            <p:stCondLst>
                              <p:cond delay="4250"/>
                            </p:stCondLst>
                            <p:childTnLst>
                              <p:par>
                                <p:cTn id="21" presetID="22" presetClass="entr" presetSubtype="8" fill="hold" nodeType="afterEffect">
                                  <p:stCondLst>
                                    <p:cond delay="25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1000"/>
                                        <p:tgtEl>
                                          <p:spTgt spid="2">
                                            <p:txEl>
                                              <p:pRg st="2" end="2"/>
                                            </p:txEl>
                                          </p:spTgt>
                                        </p:tgtEl>
                                      </p:cBhvr>
                                    </p:animEffect>
                                  </p:childTnLst>
                                </p:cTn>
                              </p:par>
                            </p:childTnLst>
                          </p:cTn>
                        </p:par>
                        <p:par>
                          <p:cTn id="24" fill="hold">
                            <p:stCondLst>
                              <p:cond delay="5500"/>
                            </p:stCondLst>
                            <p:childTnLst>
                              <p:par>
                                <p:cTn id="25" presetID="22" presetClass="entr" presetSubtype="8" fill="hold" nodeType="afterEffect">
                                  <p:stCondLst>
                                    <p:cond delay="25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cTn>
                              </p:par>
                            </p:childTnLst>
                          </p:cTn>
                        </p:par>
                        <p:par>
                          <p:cTn id="28" fill="hold">
                            <p:stCondLst>
                              <p:cond delay="6750"/>
                            </p:stCondLst>
                            <p:childTnLst>
                              <p:par>
                                <p:cTn id="29" presetID="22" presetClass="entr" presetSubtype="8" fill="hold" nodeType="afterEffect">
                                  <p:stCondLst>
                                    <p:cond delay="2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1000"/>
                                        <p:tgtEl>
                                          <p:spTgt spid="2">
                                            <p:txEl>
                                              <p:pRg st="6" end="6"/>
                                            </p:txEl>
                                          </p:spTgt>
                                        </p:tgtEl>
                                      </p:cBhvr>
                                    </p:animEffect>
                                  </p:childTnLst>
                                </p:cTn>
                              </p:par>
                            </p:childTnLst>
                          </p:cTn>
                        </p:par>
                        <p:par>
                          <p:cTn id="32" fill="hold">
                            <p:stCondLst>
                              <p:cond delay="8000"/>
                            </p:stCondLst>
                            <p:childTnLst>
                              <p:par>
                                <p:cTn id="33" presetID="22" presetClass="entr" presetSubtype="8" fill="hold" nodeType="afterEffect">
                                  <p:stCondLst>
                                    <p:cond delay="25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left)">
                                      <p:cBhvr>
                                        <p:cTn id="35"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p:txBody>
          <a:bodyPr/>
          <a:lstStyle/>
          <a:p>
            <a:r>
              <a:rPr lang="es-US" sz="3400" b="1">
                <a:latin typeface="Arial"/>
                <a:cs typeface="Arial"/>
              </a:rPr>
              <a:t>Preparar un plan de navegación </a:t>
            </a:r>
            <a:br>
              <a:rPr lang="es-US" sz="3400" b="1">
                <a:latin typeface="Arial"/>
                <a:cs typeface="Arial"/>
              </a:rPr>
            </a:br>
            <a:r>
              <a:rPr lang="en-US" sz="3400" b="1">
                <a:latin typeface="Arial Black"/>
              </a:rPr>
              <a:t>(Float Plan)</a:t>
            </a:r>
          </a:p>
        </p:txBody>
      </p:sp>
      <p:sp>
        <p:nvSpPr>
          <p:cNvPr id="74755" name="Content Placeholder 6"/>
          <p:cNvSpPr>
            <a:spLocks noGrp="1"/>
          </p:cNvSpPr>
          <p:nvPr>
            <p:ph sz="half" idx="1"/>
          </p:nvPr>
        </p:nvSpPr>
        <p:spPr/>
        <p:txBody>
          <a:bodyPr/>
          <a:lstStyle/>
          <a:p>
            <a:r>
              <a:rPr lang="en-US" dirty="0">
                <a:latin typeface="Arial"/>
                <a:cs typeface="Arial"/>
              </a:rPr>
              <a:t>Para </a:t>
            </a:r>
            <a:r>
              <a:rPr lang="en-US" dirty="0" err="1">
                <a:latin typeface="Arial"/>
                <a:cs typeface="Arial"/>
              </a:rPr>
              <a:t>viajes</a:t>
            </a:r>
            <a:r>
              <a:rPr lang="en-US" dirty="0">
                <a:latin typeface="Arial"/>
                <a:cs typeface="Arial"/>
              </a:rPr>
              <a:t> </a:t>
            </a:r>
            <a:r>
              <a:rPr lang="en-US" dirty="0" err="1">
                <a:latin typeface="Arial"/>
                <a:cs typeface="Arial"/>
              </a:rPr>
              <a:t>cortos</a:t>
            </a:r>
            <a:r>
              <a:rPr lang="en-US" dirty="0">
                <a:latin typeface="Arial"/>
                <a:cs typeface="Arial"/>
              </a:rPr>
              <a:t>, </a:t>
            </a:r>
            <a:r>
              <a:rPr lang="en-US" dirty="0" err="1">
                <a:latin typeface="Arial"/>
                <a:cs typeface="Arial"/>
              </a:rPr>
              <a:t>informe</a:t>
            </a:r>
            <a:r>
              <a:rPr lang="en-US" dirty="0">
                <a:latin typeface="Arial"/>
                <a:cs typeface="Arial"/>
              </a:rPr>
              <a:t> a una persona </a:t>
            </a:r>
            <a:r>
              <a:rPr lang="en-US" dirty="0" err="1">
                <a:latin typeface="Arial"/>
                <a:cs typeface="Arial"/>
              </a:rPr>
              <a:t>responsable</a:t>
            </a:r>
            <a:r>
              <a:rPr lang="en-US" dirty="0">
                <a:latin typeface="Arial"/>
                <a:cs typeface="Arial"/>
              </a:rPr>
              <a:t>:</a:t>
            </a:r>
            <a:endParaRPr lang="en-US" dirty="0"/>
          </a:p>
          <a:p>
            <a:pPr lvl="1"/>
            <a:r>
              <a:rPr lang="en-US" dirty="0">
                <a:latin typeface="Arial"/>
                <a:cs typeface="Arial"/>
              </a:rPr>
              <a:t>A DÓNDE </a:t>
            </a:r>
            <a:r>
              <a:rPr lang="en-US" dirty="0" err="1">
                <a:latin typeface="Arial"/>
                <a:cs typeface="Arial"/>
              </a:rPr>
              <a:t>vá</a:t>
            </a:r>
            <a:r>
              <a:rPr lang="en-US" dirty="0">
                <a:latin typeface="Arial"/>
                <a:cs typeface="Arial"/>
              </a:rPr>
              <a:t> con el </a:t>
            </a:r>
            <a:r>
              <a:rPr lang="en-US" dirty="0" err="1">
                <a:latin typeface="Arial"/>
                <a:cs typeface="Arial"/>
              </a:rPr>
              <a:t>barco</a:t>
            </a:r>
            <a:endParaRPr lang="en-US" dirty="0"/>
          </a:p>
          <a:p>
            <a:pPr lvl="1"/>
            <a:r>
              <a:rPr lang="en-US" dirty="0">
                <a:latin typeface="Arial"/>
                <a:cs typeface="Arial"/>
              </a:rPr>
              <a:t>CUÁNDO </a:t>
            </a:r>
            <a:r>
              <a:rPr lang="en-US" dirty="0" err="1">
                <a:latin typeface="Arial"/>
                <a:cs typeface="Arial"/>
              </a:rPr>
              <a:t>regresa</a:t>
            </a:r>
            <a:endParaRPr lang="en-US" dirty="0">
              <a:latin typeface="Arial"/>
              <a:cs typeface="Arial"/>
            </a:endParaRPr>
          </a:p>
          <a:p>
            <a:pPr lvl="1"/>
            <a:r>
              <a:rPr lang="en-US" dirty="0">
                <a:latin typeface="Arial"/>
                <a:cs typeface="Arial"/>
              </a:rPr>
              <a:t>A QUIÉN </a:t>
            </a:r>
            <a:r>
              <a:rPr lang="en-US" dirty="0" err="1">
                <a:latin typeface="Arial"/>
                <a:cs typeface="Arial"/>
              </a:rPr>
              <a:t>llamar</a:t>
            </a:r>
            <a:r>
              <a:rPr lang="en-US" dirty="0">
                <a:latin typeface="Arial"/>
                <a:cs typeface="Arial"/>
              </a:rPr>
              <a:t> </a:t>
            </a:r>
            <a:r>
              <a:rPr lang="en-US" dirty="0" err="1">
                <a:latin typeface="Arial"/>
                <a:cs typeface="Arial"/>
              </a:rPr>
              <a:t>si</a:t>
            </a:r>
            <a:r>
              <a:rPr lang="en-US" dirty="0">
                <a:latin typeface="Arial"/>
                <a:cs typeface="Arial"/>
              </a:rPr>
              <a:t> no </a:t>
            </a:r>
            <a:r>
              <a:rPr lang="en-US" dirty="0" err="1">
                <a:latin typeface="Arial"/>
                <a:cs typeface="Arial"/>
              </a:rPr>
              <a:t>vuelve</a:t>
            </a:r>
            <a:r>
              <a:rPr lang="en-US" dirty="0">
                <a:latin typeface="Arial"/>
                <a:cs typeface="Arial"/>
              </a:rPr>
              <a:t> a </a:t>
            </a:r>
            <a:r>
              <a:rPr lang="en-US" dirty="0" err="1">
                <a:latin typeface="Arial"/>
                <a:cs typeface="Arial"/>
              </a:rPr>
              <a:t>tiempo</a:t>
            </a:r>
            <a:endParaRPr lang="en-US" dirty="0"/>
          </a:p>
        </p:txBody>
      </p:sp>
      <p:sp>
        <p:nvSpPr>
          <p:cNvPr id="2" name="Content Placeholder 1">
            <a:extLst>
              <a:ext uri="{FF2B5EF4-FFF2-40B4-BE49-F238E27FC236}">
                <a16:creationId xmlns:a16="http://schemas.microsoft.com/office/drawing/2014/main" id="{243A1F37-4082-4EC9-888F-02E454C3456A}"/>
              </a:ext>
            </a:extLst>
          </p:cNvPr>
          <p:cNvSpPr>
            <a:spLocks noGrp="1"/>
          </p:cNvSpPr>
          <p:nvPr>
            <p:ph sz="half" idx="2"/>
          </p:nvPr>
        </p:nvSpPr>
        <p:spPr/>
        <p:txBody>
          <a:bodyPr/>
          <a:lstStyle/>
          <a:p>
            <a:endParaRPr lang="en-US" dirty="0"/>
          </a:p>
        </p:txBody>
      </p:sp>
      <p:pic>
        <p:nvPicPr>
          <p:cNvPr id="74756" name="Picture 5" descr="phon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600200"/>
            <a:ext cx="2330450" cy="4446587"/>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7423750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wipe(left)">
                                      <p:cBhvr>
                                        <p:cTn id="7" dur="1000"/>
                                        <p:tgtEl>
                                          <p:spTgt spid="74755">
                                            <p:txEl>
                                              <p:pRg st="0" end="0"/>
                                            </p:txEl>
                                          </p:spTgt>
                                        </p:tgtEl>
                                      </p:cBhvr>
                                    </p:animEffect>
                                  </p:childTnLst>
                                </p:cTn>
                              </p:par>
                            </p:childTnLst>
                          </p:cTn>
                        </p:par>
                        <p:par>
                          <p:cTn id="8" fill="hold">
                            <p:stCondLst>
                              <p:cond delay="1250"/>
                            </p:stCondLst>
                            <p:childTnLst>
                              <p:par>
                                <p:cTn id="9" presetID="22" presetClass="entr" presetSubtype="2" fill="hold" nodeType="afterEffect">
                                  <p:stCondLst>
                                    <p:cond delay="250"/>
                                  </p:stCondLst>
                                  <p:childTnLst>
                                    <p:set>
                                      <p:cBhvr>
                                        <p:cTn id="10" dur="1" fill="hold">
                                          <p:stCondLst>
                                            <p:cond delay="0"/>
                                          </p:stCondLst>
                                        </p:cTn>
                                        <p:tgtEl>
                                          <p:spTgt spid="74756"/>
                                        </p:tgtEl>
                                        <p:attrNameLst>
                                          <p:attrName>style.visibility</p:attrName>
                                        </p:attrNameLst>
                                      </p:cBhvr>
                                      <p:to>
                                        <p:strVal val="visible"/>
                                      </p:to>
                                    </p:set>
                                    <p:animEffect transition="in" filter="wipe(right)">
                                      <p:cBhvr>
                                        <p:cTn id="11" dur="1000"/>
                                        <p:tgtEl>
                                          <p:spTgt spid="74756"/>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4755">
                                            <p:txEl>
                                              <p:pRg st="1" end="1"/>
                                            </p:txEl>
                                          </p:spTgt>
                                        </p:tgtEl>
                                        <p:attrNameLst>
                                          <p:attrName>style.visibility</p:attrName>
                                        </p:attrNameLst>
                                      </p:cBhvr>
                                      <p:to>
                                        <p:strVal val="visible"/>
                                      </p:to>
                                    </p:set>
                                    <p:animEffect transition="in" filter="wipe(left)">
                                      <p:cBhvr>
                                        <p:cTn id="15" dur="1000"/>
                                        <p:tgtEl>
                                          <p:spTgt spid="74755">
                                            <p:txEl>
                                              <p:pRg st="1" end="1"/>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4755">
                                            <p:txEl>
                                              <p:pRg st="2" end="2"/>
                                            </p:txEl>
                                          </p:spTgt>
                                        </p:tgtEl>
                                        <p:attrNameLst>
                                          <p:attrName>style.visibility</p:attrName>
                                        </p:attrNameLst>
                                      </p:cBhvr>
                                      <p:to>
                                        <p:strVal val="visible"/>
                                      </p:to>
                                    </p:set>
                                    <p:animEffect transition="in" filter="wipe(left)">
                                      <p:cBhvr>
                                        <p:cTn id="19" dur="1000"/>
                                        <p:tgtEl>
                                          <p:spTgt spid="74755">
                                            <p:txEl>
                                              <p:pRg st="2" end="2"/>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4755">
                                            <p:txEl>
                                              <p:pRg st="3" end="3"/>
                                            </p:txEl>
                                          </p:spTgt>
                                        </p:tgtEl>
                                        <p:attrNameLst>
                                          <p:attrName>style.visibility</p:attrName>
                                        </p:attrNameLst>
                                      </p:cBhvr>
                                      <p:to>
                                        <p:strVal val="visible"/>
                                      </p:to>
                                    </p:set>
                                    <p:animEffect transition="in" filter="wipe(left)">
                                      <p:cBhvr>
                                        <p:cTn id="23" dur="10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414F-ADA7-42C1-A20D-E73D64F6EDB7}"/>
              </a:ext>
            </a:extLst>
          </p:cNvPr>
          <p:cNvSpPr>
            <a:spLocks noGrp="1"/>
          </p:cNvSpPr>
          <p:nvPr>
            <p:ph type="title"/>
          </p:nvPr>
        </p:nvSpPr>
        <p:spPr/>
        <p:txBody>
          <a:bodyPr/>
          <a:lstStyle/>
          <a:p>
            <a:endParaRPr lang="en-US"/>
          </a:p>
        </p:txBody>
      </p:sp>
      <p:sp>
        <p:nvSpPr>
          <p:cNvPr id="75779" name="Content Placeholder 3"/>
          <p:cNvSpPr>
            <a:spLocks noGrp="1"/>
          </p:cNvSpPr>
          <p:nvPr>
            <p:ph idx="1"/>
          </p:nvPr>
        </p:nvSpPr>
        <p:spPr>
          <a:xfrm>
            <a:off x="838200" y="1600200"/>
            <a:ext cx="7848600" cy="4525963"/>
          </a:xfrm>
        </p:spPr>
        <p:txBody>
          <a:bodyPr/>
          <a:lstStyle/>
          <a:p>
            <a:r>
              <a:rPr lang="en-US" dirty="0"/>
              <a:t>Para </a:t>
            </a:r>
            <a:r>
              <a:rPr lang="en-US" dirty="0" err="1"/>
              <a:t>salidas</a:t>
            </a:r>
            <a:r>
              <a:rPr lang="en-US" dirty="0"/>
              <a:t> </a:t>
            </a:r>
            <a:r>
              <a:rPr lang="en-US" dirty="0" err="1"/>
              <a:t>más</a:t>
            </a:r>
            <a:r>
              <a:rPr lang="en-US" dirty="0"/>
              <a:t> </a:t>
            </a:r>
            <a:r>
              <a:rPr lang="en-US" dirty="0" err="1"/>
              <a:t>largas</a:t>
            </a:r>
            <a:r>
              <a:rPr lang="en-US" dirty="0"/>
              <a:t>, </a:t>
            </a:r>
            <a:r>
              <a:rPr lang="en-US" dirty="0" err="1"/>
              <a:t>incluya</a:t>
            </a:r>
            <a:r>
              <a:rPr lang="en-US" dirty="0"/>
              <a:t>:</a:t>
            </a:r>
          </a:p>
          <a:p>
            <a:pPr lvl="1"/>
            <a:r>
              <a:rPr lang="en-US" dirty="0"/>
              <a:t>QUIÉN </a:t>
            </a:r>
            <a:r>
              <a:rPr lang="en-US" dirty="0" err="1"/>
              <a:t>va</a:t>
            </a:r>
            <a:r>
              <a:rPr lang="en-US" dirty="0"/>
              <a:t> (</a:t>
            </a:r>
            <a:r>
              <a:rPr lang="en-US" dirty="0" err="1"/>
              <a:t>pasajeros</a:t>
            </a:r>
            <a:r>
              <a:rPr lang="en-US" dirty="0"/>
              <a:t>)</a:t>
            </a:r>
          </a:p>
          <a:p>
            <a:pPr lvl="1"/>
            <a:r>
              <a:rPr lang="en-US" dirty="0"/>
              <a:t>A DÓNDE </a:t>
            </a:r>
            <a:r>
              <a:rPr lang="en-US" dirty="0" err="1"/>
              <a:t>va</a:t>
            </a:r>
            <a:endParaRPr lang="en-US" dirty="0"/>
          </a:p>
          <a:p>
            <a:pPr lvl="1"/>
            <a:r>
              <a:rPr lang="en-US" dirty="0" err="1"/>
              <a:t>En</a:t>
            </a:r>
            <a:r>
              <a:rPr lang="en-US" dirty="0"/>
              <a:t> CUÁL </a:t>
            </a:r>
            <a:r>
              <a:rPr lang="en-US" dirty="0" err="1"/>
              <a:t>barco</a:t>
            </a:r>
            <a:r>
              <a:rPr lang="en-US" dirty="0"/>
              <a:t> </a:t>
            </a:r>
            <a:r>
              <a:rPr lang="en-US" dirty="0" err="1"/>
              <a:t>están</a:t>
            </a:r>
            <a:r>
              <a:rPr lang="en-US" dirty="0"/>
              <a:t> (</a:t>
            </a:r>
            <a:r>
              <a:rPr lang="en-US" dirty="0" err="1"/>
              <a:t>descripcion</a:t>
            </a:r>
            <a:r>
              <a:rPr lang="en-US" dirty="0"/>
              <a:t> del </a:t>
            </a:r>
            <a:r>
              <a:rPr lang="en-US" dirty="0" err="1"/>
              <a:t>barco</a:t>
            </a:r>
            <a:r>
              <a:rPr lang="en-US" dirty="0"/>
              <a:t> y </a:t>
            </a:r>
            <a:r>
              <a:rPr lang="en-US" dirty="0" err="1"/>
              <a:t>su</a:t>
            </a:r>
            <a:r>
              <a:rPr lang="en-US" dirty="0"/>
              <a:t> </a:t>
            </a:r>
            <a:r>
              <a:rPr lang="en-US" dirty="0" err="1"/>
              <a:t>equipo</a:t>
            </a:r>
            <a:r>
              <a:rPr lang="en-US" dirty="0"/>
              <a:t>)</a:t>
            </a:r>
          </a:p>
          <a:p>
            <a:pPr lvl="1"/>
            <a:r>
              <a:rPr lang="en-US" dirty="0"/>
              <a:t>CUÁNDO </a:t>
            </a:r>
            <a:r>
              <a:rPr lang="en-US" dirty="0" err="1"/>
              <a:t>zarpan</a:t>
            </a:r>
            <a:r>
              <a:rPr lang="en-US" dirty="0"/>
              <a:t> y </a:t>
            </a:r>
            <a:r>
              <a:rPr lang="en-US" dirty="0" err="1"/>
              <a:t>regresan</a:t>
            </a:r>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4" name="Title 4">
            <a:extLst>
              <a:ext uri="{FF2B5EF4-FFF2-40B4-BE49-F238E27FC236}">
                <a16:creationId xmlns:a16="http://schemas.microsoft.com/office/drawing/2014/main" id="{09199E76-1CE7-4909-95DD-28E2F9D0B3D9}"/>
              </a:ext>
            </a:extLst>
          </p:cNvPr>
          <p:cNvSpPr txBox="1">
            <a:spLocks/>
          </p:cNvSpPr>
          <p:nvPr/>
        </p:nvSpPr>
        <p:spPr bwMode="auto">
          <a:xfrm>
            <a:off x="-27653" y="8296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5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a:lstStyle>
          <a:p>
            <a:pPr>
              <a:spcBef>
                <a:spcPts val="1600"/>
              </a:spcBef>
            </a:pPr>
            <a:r>
              <a:rPr lang="es-US" sz="3400" b="1">
                <a:latin typeface="Arial"/>
                <a:cs typeface="Arial"/>
              </a:rPr>
              <a:t>Preparar un plan de navegación </a:t>
            </a:r>
          </a:p>
        </p:txBody>
      </p:sp>
    </p:spTree>
    <p:extLst>
      <p:ext uri="{BB962C8B-B14F-4D97-AF65-F5344CB8AC3E}">
        <p14:creationId xmlns:p14="http://schemas.microsoft.com/office/powerpoint/2010/main" val="14655180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1000"/>
                                        <p:tgtEl>
                                          <p:spTgt spid="75779">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75779">
                                            <p:txEl>
                                              <p:pRg st="1" end="1"/>
                                            </p:txEl>
                                          </p:spTgt>
                                        </p:tgtEl>
                                        <p:attrNameLst>
                                          <p:attrName>style.visibility</p:attrName>
                                        </p:attrNameLst>
                                      </p:cBhvr>
                                      <p:to>
                                        <p:strVal val="visible"/>
                                      </p:to>
                                    </p:set>
                                    <p:animEffect transition="in" filter="wipe(left)">
                                      <p:cBhvr>
                                        <p:cTn id="11" dur="1000"/>
                                        <p:tgtEl>
                                          <p:spTgt spid="75779">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75779">
                                            <p:txEl>
                                              <p:pRg st="2" end="2"/>
                                            </p:txEl>
                                          </p:spTgt>
                                        </p:tgtEl>
                                        <p:attrNameLst>
                                          <p:attrName>style.visibility</p:attrName>
                                        </p:attrNameLst>
                                      </p:cBhvr>
                                      <p:to>
                                        <p:strVal val="visible"/>
                                      </p:to>
                                    </p:set>
                                    <p:animEffect transition="in" filter="wipe(left)">
                                      <p:cBhvr>
                                        <p:cTn id="15" dur="1000"/>
                                        <p:tgtEl>
                                          <p:spTgt spid="75779">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75779">
                                            <p:txEl>
                                              <p:pRg st="3" end="3"/>
                                            </p:txEl>
                                          </p:spTgt>
                                        </p:tgtEl>
                                        <p:attrNameLst>
                                          <p:attrName>style.visibility</p:attrName>
                                        </p:attrNameLst>
                                      </p:cBhvr>
                                      <p:to>
                                        <p:strVal val="visible"/>
                                      </p:to>
                                    </p:set>
                                    <p:animEffect transition="in" filter="wipe(left)">
                                      <p:cBhvr>
                                        <p:cTn id="19" dur="1000"/>
                                        <p:tgtEl>
                                          <p:spTgt spid="75779">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75779">
                                            <p:txEl>
                                              <p:pRg st="4" end="4"/>
                                            </p:txEl>
                                          </p:spTgt>
                                        </p:tgtEl>
                                        <p:attrNameLst>
                                          <p:attrName>style.visibility</p:attrName>
                                        </p:attrNameLst>
                                      </p:cBhvr>
                                      <p:to>
                                        <p:strVal val="visible"/>
                                      </p:to>
                                    </p:set>
                                    <p:animEffect transition="in" filter="wipe(left)">
                                      <p:cBhvr>
                                        <p:cTn id="23" dur="10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spcBef>
                <a:spcPts val="1600"/>
              </a:spcBef>
            </a:pPr>
            <a:r>
              <a:rPr lang="es-US" sz="3400" b="1" dirty="0">
                <a:latin typeface="Arial"/>
                <a:cs typeface="Arial"/>
              </a:rPr>
              <a:t>Formulario para un plan de navegación </a:t>
            </a:r>
          </a:p>
        </p:txBody>
      </p:sp>
      <p:sp>
        <p:nvSpPr>
          <p:cNvPr id="4" name="Content Placeholder 3">
            <a:extLst>
              <a:ext uri="{FF2B5EF4-FFF2-40B4-BE49-F238E27FC236}">
                <a16:creationId xmlns:a16="http://schemas.microsoft.com/office/drawing/2014/main" id="{CFCEA609-4581-4254-9572-C5C9C6B17C74}"/>
              </a:ext>
            </a:extLst>
          </p:cNvPr>
          <p:cNvSpPr>
            <a:spLocks noGrp="1"/>
          </p:cNvSpPr>
          <p:nvPr>
            <p:ph idx="1"/>
          </p:nvPr>
        </p:nvSpPr>
        <p:spPr/>
        <p:txBody>
          <a:bodyPr/>
          <a:lstStyle/>
          <a:p>
            <a:pPr marL="0" indent="0">
              <a:buNone/>
            </a:pPr>
            <a:endParaRPr lang="en-US" dirty="0"/>
          </a:p>
        </p:txBody>
      </p:sp>
      <p:pic>
        <p:nvPicPr>
          <p:cNvPr id="78851"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770661" y="1600200"/>
            <a:ext cx="3602678" cy="4679242"/>
          </a:xfrm>
          <a:prstGeom prst="rect">
            <a:avLst/>
          </a:prstGeom>
          <a:ln w="3175">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252377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78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33B7198FAAFD48A6779070B4EEC5A9" ma:contentTypeVersion="4" ma:contentTypeDescription="Create a new document." ma:contentTypeScope="" ma:versionID="be2dae5d7e4f3b32d9066638b5e5bc65">
  <xsd:schema xmlns:xsd="http://www.w3.org/2001/XMLSchema" xmlns:xs="http://www.w3.org/2001/XMLSchema" xmlns:p="http://schemas.microsoft.com/office/2006/metadata/properties" xmlns:ns2="03255c39-867f-4d07-a051-10574fe46503" targetNamespace="http://schemas.microsoft.com/office/2006/metadata/properties" ma:root="true" ma:fieldsID="76c8b4b3f71d982a3627689ab00c0d22" ns2:_="">
    <xsd:import namespace="03255c39-867f-4d07-a051-10574fe465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5c39-867f-4d07-a051-10574fe46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47A5A-6D6E-4871-A38E-9AE69C8134A9}">
  <ds:schemaRefs>
    <ds:schemaRef ds:uri="http://schemas.microsoft.com/sharepoint/v3/contenttype/forms"/>
  </ds:schemaRefs>
</ds:datastoreItem>
</file>

<file path=customXml/itemProps2.xml><?xml version="1.0" encoding="utf-8"?>
<ds:datastoreItem xmlns:ds="http://schemas.openxmlformats.org/officeDocument/2006/customXml" ds:itemID="{1E47A816-8C0E-4F5D-A3E2-0853861C185A}">
  <ds:schemaRef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03255c39-867f-4d07-a051-10574fe46503"/>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ABD49F3-37A6-4AE6-8E70-D26076A3C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5c39-867f-4d07-a051-10574fe46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14542</TotalTime>
  <Words>2659</Words>
  <Application>Microsoft Office PowerPoint</Application>
  <PresentationFormat>On-screen Show (4:3)</PresentationFormat>
  <Paragraphs>334</Paragraphs>
  <Slides>42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Arial Black</vt:lpstr>
      <vt:lpstr>Calibri</vt:lpstr>
      <vt:lpstr>Courier New</vt:lpstr>
      <vt:lpstr>Tahoma</vt:lpstr>
      <vt:lpstr>Times New Roman</vt:lpstr>
      <vt:lpstr>Wingdings</vt:lpstr>
      <vt:lpstr>Office Theme</vt:lpstr>
      <vt:lpstr>title page</vt:lpstr>
      <vt:lpstr>Capítulo 2</vt:lpstr>
      <vt:lpstr>Temas Claves</vt:lpstr>
      <vt:lpstr>Debe saber como…</vt:lpstr>
      <vt:lpstr>La capacidad del barco</vt:lpstr>
      <vt:lpstr>La capacidad del barco</vt:lpstr>
      <vt:lpstr>Calculando la capacidad del barco menor de 20 pies sin placa</vt:lpstr>
      <vt:lpstr>Preparar un plan de navegación  (Float Plan)</vt:lpstr>
      <vt:lpstr>PowerPoint Presentation</vt:lpstr>
      <vt:lpstr>Formulario para un plan de navegación </vt:lpstr>
      <vt:lpstr>Preparando para cargar combustible...</vt:lpstr>
      <vt:lpstr> Precauciones para cargar combustible...</vt:lpstr>
      <vt:lpstr>Precauciones despues de cargar el combustible...</vt:lpstr>
      <vt:lpstr>Consumo del combustible...</vt:lpstr>
      <vt:lpstr>Cargando combustible en una moto acuatica</vt:lpstr>
      <vt:lpstr>Selector de combustible en una moto acuatica (PWC)</vt:lpstr>
      <vt:lpstr>Remolcando su embarcación</vt:lpstr>
      <vt:lpstr>Calculando el remolque</vt:lpstr>
      <vt:lpstr>Decidiendo el remolque</vt:lpstr>
      <vt:lpstr>Escogiendo el Vehículo Correcto</vt:lpstr>
      <vt:lpstr>Remolcando su Embarcación</vt:lpstr>
      <vt:lpstr>Empatando el tamano de la bola de enganche con el tamano del acoplador</vt:lpstr>
      <vt:lpstr>Remolcando su Embarcación</vt:lpstr>
      <vt:lpstr>Remolcando su Embarcación</vt:lpstr>
      <vt:lpstr>Viajando con un remolque</vt:lpstr>
      <vt:lpstr>Prepare su barco  antes de entrar a la rampa</vt:lpstr>
      <vt:lpstr>Lanzando el barco al agua</vt:lpstr>
      <vt:lpstr>Recuperando su Embarcación</vt:lpstr>
      <vt:lpstr>Sacando el remolque del agua</vt:lpstr>
      <vt:lpstr>Preparando la embarcación para el viaje de retorno</vt:lpstr>
      <vt:lpstr>Tenga consideración sobre otros</vt:lpstr>
      <vt:lpstr>Preparandose para  remolcar de vuelta</vt:lpstr>
      <vt:lpstr>Mantenimiento de la Embarcación</vt:lpstr>
      <vt:lpstr>Mantenimiento del motor</vt:lpstr>
      <vt:lpstr>Prevenga Robos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Harry Tipper III</cp:lastModifiedBy>
  <cp:revision>3229</cp:revision>
  <dcterms:created xsi:type="dcterms:W3CDTF">2010-11-03T21:16:10Z</dcterms:created>
  <dcterms:modified xsi:type="dcterms:W3CDTF">2020-12-15T18:19:55Z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0x010100EA33B7198FAAFD48A6779070B4EEC5A9</vt:lpwstr>
  </property>
</Properties>
</file>